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 id="214748385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2" r:id="rId28"/>
    <p:sldId id="283" r:id="rId29"/>
    <p:sldId id="284" r:id="rId30"/>
  </p:sldIdLst>
  <p:sldSz cx="18288000" cy="10287000"/>
  <p:notesSz cx="6858000" cy="9144000"/>
  <p:embeddedFontLst>
    <p:embeddedFont>
      <p:font typeface="Algerian" pitchFamily="82" charset="77"/>
      <p:regular r:id="rId32"/>
    </p:embeddedFont>
    <p:embeddedFont>
      <p:font typeface="Century Gothic" panose="020B0502020202020204" pitchFamily="34" charset="0"/>
      <p:regular r:id="rId33"/>
      <p:bold r:id="rId34"/>
      <p:italic r:id="rId35"/>
      <p:boldItalic r:id="rId36"/>
    </p:embeddedFont>
    <p:embeddedFont>
      <p:font typeface="Cormorant Garamond Bold Italics" pitchFamily="2" charset="77"/>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8" autoAdjust="0"/>
    <p:restoredTop sz="83979" autoAdjust="0"/>
  </p:normalViewPr>
  <p:slideViewPr>
    <p:cSldViewPr>
      <p:cViewPr varScale="1">
        <p:scale>
          <a:sx n="75" d="100"/>
          <a:sy n="75" d="100"/>
        </p:scale>
        <p:origin x="8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8BE99-5469-E34B-89AC-3A9C68A3D9C9}"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032C6-E2D2-384A-AA79-5B87CCAB4EFF}" type="slidenum">
              <a:rPr lang="en-US" smtClean="0"/>
              <a:t>‹#›</a:t>
            </a:fld>
            <a:endParaRPr lang="en-US"/>
          </a:p>
        </p:txBody>
      </p:sp>
    </p:spTree>
    <p:extLst>
      <p:ext uri="{BB962C8B-B14F-4D97-AF65-F5344CB8AC3E}">
        <p14:creationId xmlns:p14="http://schemas.microsoft.com/office/powerpoint/2010/main" val="3593809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a:t>
            </a:fld>
            <a:endParaRPr lang="en-US"/>
          </a:p>
        </p:txBody>
      </p:sp>
    </p:spTree>
    <p:extLst>
      <p:ext uri="{BB962C8B-B14F-4D97-AF65-F5344CB8AC3E}">
        <p14:creationId xmlns:p14="http://schemas.microsoft.com/office/powerpoint/2010/main" val="4056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We removed unnecessary columns from the dataset to focus on relevant information for our analysis. Missing values were identified and handled to ensure data quality. This step helped prepare the data for accurate and efficient model development.</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11</a:t>
            </a:fld>
            <a:endParaRPr lang="en-US"/>
          </a:p>
        </p:txBody>
      </p:sp>
    </p:spTree>
    <p:extLst>
      <p:ext uri="{BB962C8B-B14F-4D97-AF65-F5344CB8AC3E}">
        <p14:creationId xmlns:p14="http://schemas.microsoft.com/office/powerpoint/2010/main" val="289517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First, we identified and removed redundant columns like </a:t>
            </a:r>
            <a:r>
              <a:rPr lang="en-US" dirty="0" err="1"/>
              <a:t>transaction_year</a:t>
            </a:r>
            <a:r>
              <a:rPr lang="en-US" b="0" i="0" u="none" strike="noStrike" dirty="0">
                <a:solidFill>
                  <a:srgbClr val="000000"/>
                </a:solidFill>
                <a:effectLst/>
                <a:latin typeface="-webkit-standard"/>
              </a:rPr>
              <a:t> and </a:t>
            </a:r>
            <a:r>
              <a:rPr lang="en-US" dirty="0" err="1"/>
              <a:t>base_msrp</a:t>
            </a:r>
            <a:r>
              <a:rPr lang="en-US" b="0" i="0" u="none" strike="noStrike" dirty="0">
                <a:solidFill>
                  <a:srgbClr val="000000"/>
                </a:solidFill>
                <a:effectLst/>
                <a:latin typeface="-webkit-standard"/>
              </a:rPr>
              <a:t> to streamline the dataset. Next, we filtered rows based on </a:t>
            </a:r>
            <a:r>
              <a:rPr lang="en-US" dirty="0" err="1"/>
              <a:t>transaction_type</a:t>
            </a:r>
            <a:r>
              <a:rPr lang="en-US" b="0" i="0" u="none" strike="noStrike" dirty="0">
                <a:solidFill>
                  <a:srgbClr val="000000"/>
                </a:solidFill>
                <a:effectLst/>
                <a:latin typeface="-webkit-standard"/>
              </a:rPr>
              <a:t>, retaining only relevant titles such as 'Original Title' and 'Transfer Title'. Lastly, we addressed duplicate entries by detecting and dropping 196 duplicates, ensuring we kept the most recent data for each unique combination of </a:t>
            </a:r>
            <a:r>
              <a:rPr lang="en-US" dirty="0" err="1"/>
              <a:t>month_year</a:t>
            </a:r>
            <a:r>
              <a:rPr lang="en-US" b="0" i="0" u="none" strike="noStrike" dirty="0">
                <a:solidFill>
                  <a:srgbClr val="000000"/>
                </a:solidFill>
                <a:effectLst/>
                <a:latin typeface="-webkit-standard"/>
              </a:rPr>
              <a:t>, </a:t>
            </a:r>
            <a:r>
              <a:rPr lang="en-US" dirty="0" err="1"/>
              <a:t>dol_vehicle_id</a:t>
            </a:r>
            <a:r>
              <a:rPr lang="en-US" b="0" i="0" u="none" strike="noStrike" dirty="0">
                <a:solidFill>
                  <a:srgbClr val="000000"/>
                </a:solidFill>
                <a:effectLst/>
                <a:latin typeface="-webkit-standard"/>
              </a:rPr>
              <a:t>, and </a:t>
            </a:r>
            <a:r>
              <a:rPr lang="en-US" dirty="0"/>
              <a:t>county</a:t>
            </a:r>
            <a:r>
              <a:rPr lang="en-US" b="0" i="0" u="none" strike="noStrike" dirty="0">
                <a:solidFill>
                  <a:srgbClr val="000000"/>
                </a:solidFill>
                <a:effectLst/>
                <a:latin typeface="-webkit-standard"/>
              </a:rPr>
              <a:t>. These steps ensured a cleaner, more accurate dataset for analysis.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12</a:t>
            </a:fld>
            <a:endParaRPr lang="en-US"/>
          </a:p>
        </p:txBody>
      </p:sp>
    </p:spTree>
    <p:extLst>
      <p:ext uri="{BB962C8B-B14F-4D97-AF65-F5344CB8AC3E}">
        <p14:creationId xmlns:p14="http://schemas.microsoft.com/office/powerpoint/2010/main" val="413084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In this step, we addressed missing and irrelevant data to refine the dataset. We dropped rows with missing values in the </a:t>
            </a:r>
            <a:r>
              <a:rPr lang="en-US" dirty="0"/>
              <a:t>county</a:t>
            </a:r>
            <a:r>
              <a:rPr lang="en-US" b="0" i="0" u="none" strike="noStrike" dirty="0">
                <a:solidFill>
                  <a:srgbClr val="000000"/>
                </a:solidFill>
                <a:effectLst/>
                <a:latin typeface="-webkit-standard"/>
              </a:rPr>
              <a:t> column and filtered data to include only residents from Washington state (</a:t>
            </a:r>
            <a:r>
              <a:rPr lang="en-US" dirty="0" err="1"/>
              <a:t>state_of_residence</a:t>
            </a:r>
            <a:r>
              <a:rPr lang="en-US" dirty="0"/>
              <a:t> = 'WA'</a:t>
            </a:r>
            <a:r>
              <a:rPr lang="en-US" b="0" i="0" u="none" strike="noStrike" dirty="0">
                <a:solidFill>
                  <a:srgbClr val="000000"/>
                </a:solidFill>
                <a:effectLst/>
                <a:latin typeface="-webkit-standard"/>
              </a:rPr>
              <a:t>). Additionally, we filled missing values in the </a:t>
            </a:r>
            <a:r>
              <a:rPr lang="en-US" dirty="0"/>
              <a:t>city</a:t>
            </a:r>
            <a:r>
              <a:rPr lang="en-US" b="0" i="0" u="none" strike="noStrike" dirty="0">
                <a:solidFill>
                  <a:srgbClr val="000000"/>
                </a:solidFill>
                <a:effectLst/>
                <a:latin typeface="-webkit-standard"/>
              </a:rPr>
              <a:t> and </a:t>
            </a:r>
            <a:r>
              <a:rPr lang="en-US" dirty="0"/>
              <a:t>zip</a:t>
            </a:r>
            <a:r>
              <a:rPr lang="en-US" b="0" i="0" u="none" strike="noStrike" dirty="0">
                <a:solidFill>
                  <a:srgbClr val="000000"/>
                </a:solidFill>
                <a:effectLst/>
                <a:latin typeface="-webkit-standard"/>
              </a:rPr>
              <a:t> columns with 'Unknown' to ensure a complete and consistent dataset for analysis.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13</a:t>
            </a:fld>
            <a:endParaRPr lang="en-US"/>
          </a:p>
        </p:txBody>
      </p:sp>
    </p:spTree>
    <p:extLst>
      <p:ext uri="{BB962C8B-B14F-4D97-AF65-F5344CB8AC3E}">
        <p14:creationId xmlns:p14="http://schemas.microsoft.com/office/powerpoint/2010/main" val="75939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step focuses on preparing the date column for analysis. We renamed the </a:t>
            </a:r>
            <a:r>
              <a:rPr lang="en-US" dirty="0" err="1"/>
              <a:t>transaction_date</a:t>
            </a:r>
            <a:r>
              <a:rPr lang="en-US" b="0" i="0" u="none" strike="noStrike" dirty="0">
                <a:solidFill>
                  <a:srgbClr val="000000"/>
                </a:solidFill>
                <a:effectLst/>
                <a:latin typeface="-webkit-standard"/>
              </a:rPr>
              <a:t> column to </a:t>
            </a:r>
            <a:r>
              <a:rPr lang="en-US" dirty="0" err="1"/>
              <a:t>date_of_purchase</a:t>
            </a:r>
            <a:r>
              <a:rPr lang="en-US" b="0" i="0" u="none" strike="noStrike" dirty="0">
                <a:solidFill>
                  <a:srgbClr val="000000"/>
                </a:solidFill>
                <a:effectLst/>
                <a:latin typeface="-webkit-standard"/>
              </a:rPr>
              <a:t> for clarity and converted its format to a standard datetime object. Then, we set the </a:t>
            </a:r>
            <a:r>
              <a:rPr lang="en-US" dirty="0" err="1"/>
              <a:t>date_of_purchase</a:t>
            </a:r>
            <a:r>
              <a:rPr lang="en-US" b="0" i="0" u="none" strike="noStrike" dirty="0" err="1">
                <a:solidFill>
                  <a:srgbClr val="000000"/>
                </a:solidFill>
                <a:effectLst/>
                <a:latin typeface="-webkit-standard"/>
              </a:rPr>
              <a:t>as</a:t>
            </a:r>
            <a:r>
              <a:rPr lang="en-US" b="0" i="0" u="none" strike="noStrike" dirty="0">
                <a:solidFill>
                  <a:srgbClr val="000000"/>
                </a:solidFill>
                <a:effectLst/>
                <a:latin typeface="-webkit-standard"/>
              </a:rPr>
              <a:t> the index for efficient time-series operations and extracted a </a:t>
            </a:r>
            <a:r>
              <a:rPr lang="en-US" dirty="0" err="1"/>
              <a:t>month_year</a:t>
            </a:r>
            <a:r>
              <a:rPr lang="en-US" b="0" i="0" u="none" strike="noStrike" dirty="0">
                <a:solidFill>
                  <a:srgbClr val="000000"/>
                </a:solidFill>
                <a:effectLst/>
                <a:latin typeface="-webkit-standard"/>
              </a:rPr>
              <a:t> column for aggregation and trend analysis over monthly periods.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14</a:t>
            </a:fld>
            <a:endParaRPr lang="en-US"/>
          </a:p>
        </p:txBody>
      </p:sp>
    </p:spTree>
    <p:extLst>
      <p:ext uri="{BB962C8B-B14F-4D97-AF65-F5344CB8AC3E}">
        <p14:creationId xmlns:p14="http://schemas.microsoft.com/office/powerpoint/2010/main" val="340555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slide highlights the machine learning model development process for predicting EV adoption and charger demand. We employed time-series models such as SARIMAX and Auto-ARIMA to capture seasonality and trends in EV data. These models were trained on historical data, validated with robust metrics like RMSE and MAPE, and fine-tuned for optimal accuracy to ensure reliable forecasting of future EV and infrastructure needs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15</a:t>
            </a:fld>
            <a:endParaRPr lang="en-US"/>
          </a:p>
        </p:txBody>
      </p:sp>
    </p:spTree>
    <p:extLst>
      <p:ext uri="{BB962C8B-B14F-4D97-AF65-F5344CB8AC3E}">
        <p14:creationId xmlns:p14="http://schemas.microsoft.com/office/powerpoint/2010/main" val="348493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ARIMA and SARIMAX models excel in capturing trends and seasonality in EV charger demand, enabling robust infrastructure forecasting. With parameter optimization and accurate forecasting capabilities, these models ensure effective planning by addressing both seasonal and non-seasonal patterns.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16</a:t>
            </a:fld>
            <a:endParaRPr lang="en-US"/>
          </a:p>
        </p:txBody>
      </p:sp>
    </p:spTree>
    <p:extLst>
      <p:ext uri="{BB962C8B-B14F-4D97-AF65-F5344CB8AC3E}">
        <p14:creationId xmlns:p14="http://schemas.microsoft.com/office/powerpoint/2010/main" val="88007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In this slide, we evaluate the seasonal decomposition for the top 10 counties with electric vehicles. Using seasonal decomposition, we break the time series data into three main components: the trend that captures long-term growth, the seasonality that reflects periodic patterns, and residuals which account for random fluctuations. This helps us understand the underlying patterns and informs model selection for accurate forecasting</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17</a:t>
            </a:fld>
            <a:endParaRPr lang="en-US"/>
          </a:p>
        </p:txBody>
      </p:sp>
    </p:spTree>
    <p:extLst>
      <p:ext uri="{BB962C8B-B14F-4D97-AF65-F5344CB8AC3E}">
        <p14:creationId xmlns:p14="http://schemas.microsoft.com/office/powerpoint/2010/main" val="2622340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To analyze electric vehicle adoption in Snohomish County, we split the data into training and testing sets using a 75/25 ratio. The training data spans from 2010 to early 2021, while the test set covers the period up to 2024. This split ensures the model learns from past trends and is validated on unseen data for accurate forecasting of future EV adoption.</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18</a:t>
            </a:fld>
            <a:endParaRPr lang="en-US"/>
          </a:p>
        </p:txBody>
      </p:sp>
    </p:spTree>
    <p:extLst>
      <p:ext uri="{BB962C8B-B14F-4D97-AF65-F5344CB8AC3E}">
        <p14:creationId xmlns:p14="http://schemas.microsoft.com/office/powerpoint/2010/main" val="1254902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This slide demonstrates the use of Auto-ARIMA for automatically selecting optimal parameters to fit the ARIMA model. By leveraging this technique, we streamline the process of identifying the best combination of parameters, enhancing model accuracy and efficiency. This ensures reliable forecasting of electric vehicle adoption trends based on historical data, optimizing predictions for decision-making."</a:t>
            </a:r>
            <a:endParaRPr lang="en-US" dirty="0"/>
          </a:p>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19</a:t>
            </a:fld>
            <a:endParaRPr lang="en-US"/>
          </a:p>
        </p:txBody>
      </p:sp>
    </p:spTree>
    <p:extLst>
      <p:ext uri="{BB962C8B-B14F-4D97-AF65-F5344CB8AC3E}">
        <p14:creationId xmlns:p14="http://schemas.microsoft.com/office/powerpoint/2010/main" val="405761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SARIMAX model is configured to fit the data using the parameters order </a:t>
            </a:r>
            <a:r>
              <a:rPr lang="en-US" dirty="0"/>
              <a:t>(1, 1, 2)</a:t>
            </a:r>
            <a:r>
              <a:rPr lang="en-US" b="0" i="0" u="none" strike="noStrike" dirty="0">
                <a:solidFill>
                  <a:srgbClr val="000000"/>
                </a:solidFill>
                <a:effectLst/>
                <a:latin typeface="-webkit-standard"/>
              </a:rPr>
              <a:t> and seasonal order </a:t>
            </a:r>
            <a:r>
              <a:rPr lang="en-US" dirty="0"/>
              <a:t>(0, 0, 2, 12)</a:t>
            </a:r>
            <a:r>
              <a:rPr lang="en-US" b="0" i="0" u="none" strike="noStrike" dirty="0">
                <a:solidFill>
                  <a:srgbClr val="000000"/>
                </a:solidFill>
                <a:effectLst/>
                <a:latin typeface="-webkit-standard"/>
              </a:rPr>
              <a:t> to capture both non-seasonal and seasonal patterns. The results include key metrics like AIC, BIC, and HQIC, which help evaluate model fit and complexity. This configuration ensures the model captures trends and seasonality accurately for forecasting EV adoption and infrastructure planning.</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20</a:t>
            </a:fld>
            <a:endParaRPr lang="en-US"/>
          </a:p>
        </p:txBody>
      </p:sp>
    </p:spTree>
    <p:extLst>
      <p:ext uri="{BB962C8B-B14F-4D97-AF65-F5344CB8AC3E}">
        <p14:creationId xmlns:p14="http://schemas.microsoft.com/office/powerpoint/2010/main" val="207969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Our project addresses the critical challenge of reducing transportation emissions. The transportation sector is the largest contributor to greenhouse gas emissions in the U.S., accounting for 28% of the total emissions, as reported by the EPA. As EV adoption grows, there’s an urgent need for scalable and efficient EV charging infrastructure to meet demand and reduce range anxiety among EV users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a:t>
            </a:fld>
            <a:endParaRPr lang="en-US"/>
          </a:p>
        </p:txBody>
      </p:sp>
    </p:spTree>
    <p:extLst>
      <p:ext uri="{BB962C8B-B14F-4D97-AF65-F5344CB8AC3E}">
        <p14:creationId xmlns:p14="http://schemas.microsoft.com/office/powerpoint/2010/main" val="3743410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This step evaluates the SARIMAX model's predictive performance by comparing forecasted values against actual test data. The graph illustrates the training, forecasted, and actual data, along with a confidence interval to show prediction reliability. This helps validate the model's accuracy and effectiveness for EV adoption trends in Snohomish County.</a:t>
            </a:r>
          </a:p>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21</a:t>
            </a:fld>
            <a:endParaRPr lang="en-US"/>
          </a:p>
        </p:txBody>
      </p:sp>
    </p:spTree>
    <p:extLst>
      <p:ext uri="{BB962C8B-B14F-4D97-AF65-F5344CB8AC3E}">
        <p14:creationId xmlns:p14="http://schemas.microsoft.com/office/powerpoint/2010/main" val="81491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This step utilizes the SARIMAX model to predict future EV adoption trends in Snohomish County. The graph illustrates historical data, forecasted EV counts, and a prediction interval, providing insights into expected growth. These predictions help policymakers plan EV infrastructure effectively.</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22</a:t>
            </a:fld>
            <a:endParaRPr lang="en-US"/>
          </a:p>
        </p:txBody>
      </p:sp>
    </p:spTree>
    <p:extLst>
      <p:ext uri="{BB962C8B-B14F-4D97-AF65-F5344CB8AC3E}">
        <p14:creationId xmlns:p14="http://schemas.microsoft.com/office/powerpoint/2010/main" val="395249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slide compares future EV demand to the current charging infrastructure across top counties. The EVs per charger ratio highlights areas with potential investment opportunities, where demand outpaces infrastructure capacity. For example, Snohomish County shows a high predicted EV growth with 22,371 additional EVs by 2026, but only 233 EVs per charger. Insights like these guide targeted investments to optimize infrastructure expansion effectively.</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23</a:t>
            </a:fld>
            <a:endParaRPr lang="en-US"/>
          </a:p>
        </p:txBody>
      </p:sp>
    </p:spTree>
    <p:extLst>
      <p:ext uri="{BB962C8B-B14F-4D97-AF65-F5344CB8AC3E}">
        <p14:creationId xmlns:p14="http://schemas.microsoft.com/office/powerpoint/2010/main" val="2094028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24</a:t>
            </a:fld>
            <a:endParaRPr lang="en-US"/>
          </a:p>
        </p:txBody>
      </p:sp>
    </p:spTree>
    <p:extLst>
      <p:ext uri="{BB962C8B-B14F-4D97-AF65-F5344CB8AC3E}">
        <p14:creationId xmlns:p14="http://schemas.microsoft.com/office/powerpoint/2010/main" val="237457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Counties like Clark (260 EVs/charger), Snohomish (233 EVs/charger), and Kitsap (160 EVs/charger) have high EV-to-charger ratios, highlighting the urgent need for infrastructure expansion to meet the projected EV growth by 2026 and prevent charging bottlenecks. Optimal charger placement should focus on high-traffic areas such as airports (e.g., Snohomish County) for rideshare drivers, highways in transit-heavy regions like Kitsap and Clark for long-distance travelers, and commercial centers (e.g., Snohomish) to support EV owners charging while working or shopping.</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25</a:t>
            </a:fld>
            <a:endParaRPr lang="en-US"/>
          </a:p>
        </p:txBody>
      </p:sp>
    </p:spTree>
    <p:extLst>
      <p:ext uri="{BB962C8B-B14F-4D97-AF65-F5344CB8AC3E}">
        <p14:creationId xmlns:p14="http://schemas.microsoft.com/office/powerpoint/2010/main" val="6915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Clark County has the highest EVs per charger ratio, highlighting significant demand for additional infrastructure. Key locations include commercial hubs and areas near Portland International Airport, where chargers can support commuters and visitors effectively. Similarly, Snohomish County experiences high EV adoption, necessitating expansion near Highway 2, business districts, and Paine Field Airport. In Kitsap County, ferry-driven commuter demand underscores the need for chargers at ferry terminals and suburban centers. Thurston County, with its government and highway-related activities, would benefit from strategically placed chargers along Interstate 5 and within urban hubs to meet growing needs efficiently.</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26</a:t>
            </a:fld>
            <a:endParaRPr lang="en-US"/>
          </a:p>
        </p:txBody>
      </p:sp>
    </p:spTree>
    <p:extLst>
      <p:ext uri="{BB962C8B-B14F-4D97-AF65-F5344CB8AC3E}">
        <p14:creationId xmlns:p14="http://schemas.microsoft.com/office/powerpoint/2010/main" val="173249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Washington State is experiencing rapid EV adoption, driven by environmental policies and demand for high-end models like Tesla Model Y and X. Key infrastructure needs include chargers near commercial hubs, highways, and high-traffic areas like airports and ferry terminals. To address high EV-to-charger ratios, expanding charging networks in underserved areas, adopting faster charging technologies, and collaborating with businesses for funding are essential. Detailed city-level studies will refine strategies, ensuring Washington leads in transportation electrification.</a:t>
            </a:r>
          </a:p>
          <a:p>
            <a:pPr algn="l"/>
            <a:r>
              <a:rPr lang="en-US" b="0" i="0" u="none" strike="noStrike" dirty="0">
                <a:solidFill>
                  <a:srgbClr val="000000"/>
                </a:solidFill>
                <a:effectLst/>
              </a:rPr>
              <a:t>4o</a:t>
            </a:r>
          </a:p>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27</a:t>
            </a:fld>
            <a:endParaRPr lang="en-US"/>
          </a:p>
        </p:txBody>
      </p:sp>
    </p:spTree>
    <p:extLst>
      <p:ext uri="{BB962C8B-B14F-4D97-AF65-F5344CB8AC3E}">
        <p14:creationId xmlns:p14="http://schemas.microsoft.com/office/powerpoint/2010/main" val="382328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Governments and automakers are committed to tackling climate change by expanding EV infrastructure. The Biden-Harris administration has invested $521 million to install over 9,200 charging ports across the U.S., while states like Washington are leading with $85 million allocated for equitable EV charger deployment. Automakers like Ford, GM, and Nissan are also transitioning to full EV production, making this an opportune time to analyze and plan for infrastructure growth.</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3</a:t>
            </a:fld>
            <a:endParaRPr lang="en-US"/>
          </a:p>
        </p:txBody>
      </p:sp>
    </p:spTree>
    <p:extLst>
      <p:ext uri="{BB962C8B-B14F-4D97-AF65-F5344CB8AC3E}">
        <p14:creationId xmlns:p14="http://schemas.microsoft.com/office/powerpoint/2010/main" val="84917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goal of our project is twofold: First, to analyze electric vehicle adoption trends using Washington State's title and registration data. Second, to assess the adequacy of current charging station infrastructure to support future EV growth. This analysis will inform strategic investments and planning for a more sustainable EV ecosystem.</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4</a:t>
            </a:fld>
            <a:endParaRPr lang="en-US"/>
          </a:p>
        </p:txBody>
      </p:sp>
    </p:spTree>
    <p:extLst>
      <p:ext uri="{BB962C8B-B14F-4D97-AF65-F5344CB8AC3E}">
        <p14:creationId xmlns:p14="http://schemas.microsoft.com/office/powerpoint/2010/main" val="243782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Our methodology involved several key steps to address our objectives effectively. First, we collected data from two primary sources: electric vehicle title and registration data from Washington State and charging station data from the National Renewable Energy Laboratory API. This data spanned 2010 to 2024 and included over 1 million records with 33 attributes.</a:t>
            </a:r>
          </a:p>
          <a:p>
            <a:pPr algn="l"/>
            <a:endParaRPr lang="en-US" b="0" i="0" u="none" strike="noStrike" dirty="0">
              <a:solidFill>
                <a:srgbClr val="000000"/>
              </a:solidFill>
              <a:effectLst/>
            </a:endParaRPr>
          </a:p>
          <a:p>
            <a:pPr algn="l"/>
            <a:r>
              <a:rPr lang="en-US" b="0" i="0" u="none" strike="noStrike" dirty="0">
                <a:solidFill>
                  <a:srgbClr val="000000"/>
                </a:solidFill>
                <a:effectLst/>
              </a:rPr>
              <a:t>Next, we performed data cleaning and preprocessing to ensure the quality of our dataset, such as converting transaction dates to a datetime format and removing duplicates. Following this, we conducted exploratory data analysis to identify patterns and trends in EV adoption and charger distribution.</a:t>
            </a:r>
          </a:p>
          <a:p>
            <a:pPr algn="l"/>
            <a:endParaRPr lang="en-US" b="0" i="0" u="none" strike="noStrike" dirty="0">
              <a:solidFill>
                <a:srgbClr val="000000"/>
              </a:solidFill>
              <a:effectLst/>
            </a:endParaRPr>
          </a:p>
          <a:p>
            <a:pPr algn="l"/>
            <a:r>
              <a:rPr lang="en-US" b="0" i="0" u="none" strike="noStrike" dirty="0">
                <a:solidFill>
                  <a:srgbClr val="000000"/>
                </a:solidFill>
                <a:effectLst/>
              </a:rPr>
              <a:t>For forecasting, we implemented time-series modeling using ARIMA and SARIMAX. These models helped us capture both seasonal and non-seasonal patterns in EV demand. Finally, we evaluated model performance and validated our predictions against test data, providing actionable insights for future planning.</a:t>
            </a:r>
          </a:p>
          <a:p>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5</a:t>
            </a:fld>
            <a:endParaRPr lang="en-US"/>
          </a:p>
        </p:txBody>
      </p:sp>
    </p:spTree>
    <p:extLst>
      <p:ext uri="{BB962C8B-B14F-4D97-AF65-F5344CB8AC3E}">
        <p14:creationId xmlns:p14="http://schemas.microsoft.com/office/powerpoint/2010/main" val="165054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"Our primary datasets include EV registration data from Washington State, spanning 2010 to 2024, with over 1 million records and 33 features. Additionally, we utilized the National Renewable Energy Laboratory (NREL) API, which provides information on 2,759 active charging stations in Washington as of 2024. Together, these datasets allowed us to analyze EV adoption and infrastructure needs comprehensively.</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6</a:t>
            </a:fld>
            <a:endParaRPr lang="en-US"/>
          </a:p>
        </p:txBody>
      </p:sp>
    </p:spTree>
    <p:extLst>
      <p:ext uri="{BB962C8B-B14F-4D97-AF65-F5344CB8AC3E}">
        <p14:creationId xmlns:p14="http://schemas.microsoft.com/office/powerpoint/2010/main" val="80751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First plot is a Bar plot showing the Percentage of Electric Vehicle </a:t>
            </a:r>
            <a:r>
              <a:rPr lang="en-US" b="0" i="0" u="none" strike="noStrike" dirty="0" err="1">
                <a:solidFill>
                  <a:srgbClr val="000000"/>
                </a:solidFill>
                <a:effectLst/>
                <a:latin typeface="-webkit-standard"/>
              </a:rPr>
              <a:t>Type.Battery</a:t>
            </a:r>
            <a:r>
              <a:rPr lang="en-US" b="0" i="0" u="none" strike="noStrike" dirty="0">
                <a:solidFill>
                  <a:srgbClr val="000000"/>
                </a:solidFill>
                <a:effectLst/>
                <a:latin typeface="-webkit-standard"/>
              </a:rPr>
              <a:t> Electric Vehicles, or BEVs, make up 75% of registrations, while Plug-in Hybrid Electric Vehicles, or PHEVs, account for 24.Next one is  A 6-month rolling average confirmed consistent demand growth, presenting significant investment opportunities in EV infrastructure."%. EV growth in Washington State has been exponential from 2010 to 2024, driven by increasing environmental awareness and supportive policies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8</a:t>
            </a:fld>
            <a:endParaRPr lang="en-US"/>
          </a:p>
        </p:txBody>
      </p:sp>
    </p:spTree>
    <p:extLst>
      <p:ext uri="{BB962C8B-B14F-4D97-AF65-F5344CB8AC3E}">
        <p14:creationId xmlns:p14="http://schemas.microsoft.com/office/powerpoint/2010/main" val="368508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Next one is also a line graph showing Electric Vehicle Adoption </a:t>
            </a:r>
            <a:r>
              <a:rPr lang="en-US" b="0" i="0" u="none" strike="noStrike" dirty="0" err="1">
                <a:solidFill>
                  <a:srgbClr val="000000"/>
                </a:solidFill>
                <a:effectLst/>
                <a:latin typeface="-webkit-standard"/>
              </a:rPr>
              <a:t>Trens.King</a:t>
            </a:r>
            <a:r>
              <a:rPr lang="en-US" b="0" i="0" u="none" strike="noStrike" dirty="0">
                <a:solidFill>
                  <a:srgbClr val="000000"/>
                </a:solidFill>
                <a:effectLst/>
                <a:latin typeface="-webkit-standard"/>
              </a:rPr>
              <a:t> County leads EV adoption in Washington, driven by Seattle's population density and robust infrastructure. However, counties like Snohomish and Pierce show slower adoption rates. This underscores the need for targeted strategies in these regions. Additionally, urban areas have dense charger networks, while rural regions require significant expansion to support EV demand.</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9</a:t>
            </a:fld>
            <a:endParaRPr lang="en-US"/>
          </a:p>
        </p:txBody>
      </p:sp>
    </p:spTree>
    <p:extLst>
      <p:ext uri="{BB962C8B-B14F-4D97-AF65-F5344CB8AC3E}">
        <p14:creationId xmlns:p14="http://schemas.microsoft.com/office/powerpoint/2010/main" val="551012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a bar chart showing Total Electric Charger </a:t>
            </a:r>
            <a:r>
              <a:rPr lang="en-US" b="0" i="0" u="none" strike="noStrike" dirty="0" err="1">
                <a:solidFill>
                  <a:srgbClr val="000000"/>
                </a:solidFill>
                <a:effectLst/>
                <a:latin typeface="-webkit-standard"/>
              </a:rPr>
              <a:t>Counts.King</a:t>
            </a:r>
            <a:r>
              <a:rPr lang="en-US" b="0" i="0" u="none" strike="noStrike" dirty="0">
                <a:solidFill>
                  <a:srgbClr val="000000"/>
                </a:solidFill>
                <a:effectLst/>
                <a:latin typeface="-webkit-standard"/>
              </a:rPr>
              <a:t> County holds 50% of EV chargers in Washington with 1,377 units, while Pierce, Snohomish, Spokane, and Clark lag behind. This highlights the need for balanced infrastructure expansion in rural and less populated areas.</a:t>
            </a:r>
            <a:endParaRPr lang="en-US" dirty="0"/>
          </a:p>
        </p:txBody>
      </p:sp>
      <p:sp>
        <p:nvSpPr>
          <p:cNvPr id="4" name="Slide Number Placeholder 3"/>
          <p:cNvSpPr>
            <a:spLocks noGrp="1"/>
          </p:cNvSpPr>
          <p:nvPr>
            <p:ph type="sldNum" sz="quarter" idx="5"/>
          </p:nvPr>
        </p:nvSpPr>
        <p:spPr/>
        <p:txBody>
          <a:bodyPr/>
          <a:lstStyle/>
          <a:p>
            <a:fld id="{DA3032C6-E2D2-384A-AA79-5B87CCAB4EFF}" type="slidenum">
              <a:rPr lang="en-US" smtClean="0"/>
              <a:t>10</a:t>
            </a:fld>
            <a:endParaRPr lang="en-US"/>
          </a:p>
        </p:txBody>
      </p:sp>
    </p:spTree>
    <p:extLst>
      <p:ext uri="{BB962C8B-B14F-4D97-AF65-F5344CB8AC3E}">
        <p14:creationId xmlns:p14="http://schemas.microsoft.com/office/powerpoint/2010/main" val="3328251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826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6"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1950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506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8"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4209764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3"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1410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1"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3947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1"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5"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9891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1184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600"/>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700"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0460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6948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5709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2831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1"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3399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2304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1"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668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9714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03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58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3475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6"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1355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4013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8"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98815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1"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41136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3"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5846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1"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961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1"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5"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156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6984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600"/>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700"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219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782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1"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768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728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735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542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283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1"/>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4434133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1"/>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12/2/24</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82469890"/>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public.tableau.com/shared/N9SFPQZH9?:display_count=n&amp;:origin=viz_share_link"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8967933" y="1028700"/>
            <a:ext cx="9119239" cy="7696169"/>
          </a:xfrm>
          <a:custGeom>
            <a:avLst/>
            <a:gdLst/>
            <a:ahLst/>
            <a:cxnLst/>
            <a:rect l="l" t="t" r="r" b="b"/>
            <a:pathLst>
              <a:path w="9119239" h="7696169">
                <a:moveTo>
                  <a:pt x="0" y="0"/>
                </a:moveTo>
                <a:lnTo>
                  <a:pt x="9119239" y="0"/>
                </a:lnTo>
                <a:lnTo>
                  <a:pt x="9119239" y="7696169"/>
                </a:lnTo>
                <a:lnTo>
                  <a:pt x="0" y="7696169"/>
                </a:lnTo>
                <a:lnTo>
                  <a:pt x="0" y="0"/>
                </a:lnTo>
                <a:close/>
              </a:path>
            </a:pathLst>
          </a:custGeom>
          <a:blipFill>
            <a:blip r:embed="rId3"/>
            <a:stretch>
              <a:fillRect l="-1148" r="-1148"/>
            </a:stretch>
          </a:blipFill>
        </p:spPr>
        <p:txBody>
          <a:bodyPr/>
          <a:lstStyle/>
          <a:p>
            <a:endParaRPr lang="en-IN" dirty="0"/>
          </a:p>
        </p:txBody>
      </p:sp>
      <p:sp>
        <p:nvSpPr>
          <p:cNvPr id="3" name="TextBox 3"/>
          <p:cNvSpPr txBox="1"/>
          <p:nvPr/>
        </p:nvSpPr>
        <p:spPr>
          <a:xfrm>
            <a:off x="-30480" y="2628900"/>
            <a:ext cx="9418043" cy="2462213"/>
          </a:xfrm>
          <a:prstGeom prst="rect">
            <a:avLst/>
          </a:prstGeom>
        </p:spPr>
        <p:txBody>
          <a:bodyPr lIns="0" tIns="0" rIns="0" bIns="0" rtlCol="0" anchor="t">
            <a:spAutoFit/>
          </a:bodyPr>
          <a:lstStyle/>
          <a:p>
            <a:pPr algn="ctr">
              <a:lnSpc>
                <a:spcPts val="6439"/>
              </a:lnSpc>
              <a:spcBef>
                <a:spcPct val="0"/>
              </a:spcBef>
            </a:pPr>
            <a:r>
              <a:rPr lang="en-US" sz="6000" dirty="0">
                <a:solidFill>
                  <a:schemeClr val="bg2">
                    <a:lumMod val="50000"/>
                  </a:schemeClr>
                </a:solidFill>
                <a:latin typeface="Times New Roman" panose="02020603050405020304" pitchFamily="18" charset="0"/>
                <a:ea typeface="Archivo Black"/>
                <a:cs typeface="Times New Roman" panose="02020603050405020304" pitchFamily="18" charset="0"/>
                <a:sym typeface="Archivo Black"/>
              </a:rPr>
              <a:t>Forecasting Electric Vehicle Adoption and Charging Infrastructure Demand</a:t>
            </a:r>
          </a:p>
        </p:txBody>
      </p:sp>
      <p:sp>
        <p:nvSpPr>
          <p:cNvPr id="4" name="TextBox 4"/>
          <p:cNvSpPr txBox="1"/>
          <p:nvPr/>
        </p:nvSpPr>
        <p:spPr>
          <a:xfrm>
            <a:off x="1897241" y="5866333"/>
            <a:ext cx="5562599" cy="4400244"/>
          </a:xfrm>
          <a:prstGeom prst="rect">
            <a:avLst/>
          </a:prstGeom>
        </p:spPr>
        <p:txBody>
          <a:bodyPr wrap="square" lIns="0" tIns="0" rIns="0" bIns="0" rtlCol="0" anchor="t">
            <a:spAutoFit/>
          </a:bodyPr>
          <a:lstStyle/>
          <a:p>
            <a:pPr algn="ctr">
              <a:lnSpc>
                <a:spcPts val="5039"/>
              </a:lnSpc>
              <a:spcBef>
                <a:spcPct val="0"/>
              </a:spcBef>
            </a:pP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By</a:t>
            </a:r>
          </a:p>
          <a:p>
            <a:pPr algn="ctr">
              <a:lnSpc>
                <a:spcPts val="5039"/>
              </a:lnSpc>
              <a:spcBef>
                <a:spcPct val="0"/>
              </a:spcBef>
            </a:pP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Aruna </a:t>
            </a:r>
            <a:r>
              <a:rPr lang="en-US" sz="2400" dirty="0" err="1">
                <a:solidFill>
                  <a:schemeClr val="bg2">
                    <a:lumMod val="50000"/>
                  </a:schemeClr>
                </a:solidFill>
                <a:latin typeface="Times New Roman" panose="02020603050405020304" pitchFamily="18" charset="0"/>
                <a:ea typeface="Arvo"/>
                <a:cs typeface="Times New Roman" panose="02020603050405020304" pitchFamily="18" charset="0"/>
                <a:sym typeface="Arvo"/>
              </a:rPr>
              <a:t>Jithesh</a:t>
            </a:r>
            <a:b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b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Chinmayi </a:t>
            </a:r>
            <a:r>
              <a:rPr lang="en-US" sz="2400" dirty="0" err="1">
                <a:solidFill>
                  <a:schemeClr val="bg2">
                    <a:lumMod val="50000"/>
                  </a:schemeClr>
                </a:solidFill>
                <a:latin typeface="Times New Roman" panose="02020603050405020304" pitchFamily="18" charset="0"/>
                <a:ea typeface="Arvo"/>
                <a:cs typeface="Times New Roman" panose="02020603050405020304" pitchFamily="18" charset="0"/>
                <a:sym typeface="Arvo"/>
              </a:rPr>
              <a:t>Karumuri</a:t>
            </a:r>
            <a:endPar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endParaRPr>
          </a:p>
          <a:p>
            <a:pPr algn="ctr">
              <a:lnSpc>
                <a:spcPts val="5039"/>
              </a:lnSpc>
              <a:spcBef>
                <a:spcPct val="0"/>
              </a:spcBef>
            </a:pP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Dilip Kumar Kasina</a:t>
            </a:r>
          </a:p>
          <a:p>
            <a:pPr algn="ctr">
              <a:lnSpc>
                <a:spcPts val="5039"/>
              </a:lnSpc>
              <a:spcBef>
                <a:spcPct val="0"/>
              </a:spcBef>
            </a:pP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Meghna </a:t>
            </a:r>
            <a:r>
              <a:rPr lang="en-US" sz="2400" dirty="0" err="1">
                <a:solidFill>
                  <a:schemeClr val="bg2">
                    <a:lumMod val="50000"/>
                  </a:schemeClr>
                </a:solidFill>
                <a:latin typeface="Times New Roman" panose="02020603050405020304" pitchFamily="18" charset="0"/>
                <a:ea typeface="Arvo"/>
                <a:cs typeface="Times New Roman" panose="02020603050405020304" pitchFamily="18" charset="0"/>
                <a:sym typeface="Arvo"/>
              </a:rPr>
              <a:t>Doddapuneni</a:t>
            </a:r>
            <a:endPar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endParaRPr>
          </a:p>
          <a:p>
            <a:pPr algn="ctr">
              <a:lnSpc>
                <a:spcPts val="5039"/>
              </a:lnSpc>
              <a:spcBef>
                <a:spcPct val="0"/>
              </a:spcBef>
            </a:pPr>
            <a:r>
              <a:rPr lang="en-US" sz="2400" dirty="0" err="1">
                <a:solidFill>
                  <a:schemeClr val="bg2">
                    <a:lumMod val="50000"/>
                  </a:schemeClr>
                </a:solidFill>
                <a:latin typeface="Times New Roman" panose="02020603050405020304" pitchFamily="18" charset="0"/>
                <a:ea typeface="Arvo"/>
                <a:cs typeface="Times New Roman" panose="02020603050405020304" pitchFamily="18" charset="0"/>
                <a:sym typeface="Arvo"/>
              </a:rPr>
              <a:t>Shanmukha</a:t>
            </a: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 Raj</a:t>
            </a:r>
          </a:p>
          <a:p>
            <a:pPr algn="ctr">
              <a:lnSpc>
                <a:spcPts val="5039"/>
              </a:lnSpc>
              <a:spcBef>
                <a:spcPct val="0"/>
              </a:spcBef>
            </a:pPr>
            <a:r>
              <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rPr>
              <a:t>Vaishnavi </a:t>
            </a:r>
            <a:r>
              <a:rPr lang="en-US" sz="2400" dirty="0" err="1">
                <a:solidFill>
                  <a:schemeClr val="bg2">
                    <a:lumMod val="50000"/>
                  </a:schemeClr>
                </a:solidFill>
                <a:latin typeface="Times New Roman" panose="02020603050405020304" pitchFamily="18" charset="0"/>
                <a:ea typeface="Arvo"/>
                <a:cs typeface="Times New Roman" panose="02020603050405020304" pitchFamily="18" charset="0"/>
                <a:sym typeface="Arvo"/>
              </a:rPr>
              <a:t>Samboji</a:t>
            </a:r>
            <a:endParaRPr lang="en-US" sz="2400" dirty="0">
              <a:solidFill>
                <a:schemeClr val="bg2">
                  <a:lumMod val="50000"/>
                </a:schemeClr>
              </a:solidFill>
              <a:latin typeface="Times New Roman" panose="02020603050405020304" pitchFamily="18" charset="0"/>
              <a:ea typeface="Arvo"/>
              <a:cs typeface="Times New Roman" panose="02020603050405020304" pitchFamily="18" charset="0"/>
              <a:sym typeface="Arvo"/>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71501" y="3314700"/>
            <a:ext cx="8359841" cy="5893688"/>
          </a:xfrm>
          <a:custGeom>
            <a:avLst/>
            <a:gdLst/>
            <a:ahLst/>
            <a:cxnLst/>
            <a:rect l="l" t="t" r="r" b="b"/>
            <a:pathLst>
              <a:path w="8359841" h="5893688">
                <a:moveTo>
                  <a:pt x="0" y="0"/>
                </a:moveTo>
                <a:lnTo>
                  <a:pt x="8359841" y="0"/>
                </a:lnTo>
                <a:lnTo>
                  <a:pt x="8359841" y="5893688"/>
                </a:lnTo>
                <a:lnTo>
                  <a:pt x="0" y="589368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9144000" y="4470413"/>
            <a:ext cx="8771638" cy="3662028"/>
          </a:xfrm>
          <a:prstGeom prst="rect">
            <a:avLst/>
          </a:prstGeom>
        </p:spPr>
        <p:txBody>
          <a:bodyPr lIns="0" tIns="0" rIns="0" bIns="0" rtlCol="0" anchor="t">
            <a:spAutoFit/>
          </a:bodyPr>
          <a:lstStyle/>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King County dominates EV charger distribution in Washington State with 1,377 chargers (~50% of the total), while Pierce, Snohomish, Spokane, and Clark counties follow with significantly lower counts.</a:t>
            </a:r>
          </a:p>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The high charger concentration in urban areas highlights the need for more balanced infrastructure investment in rural and less populated counties.</a:t>
            </a:r>
          </a:p>
          <a:p>
            <a:pPr algn="l">
              <a:lnSpc>
                <a:spcPts val="356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5" name="TextBox 4">
            <a:extLst>
              <a:ext uri="{FF2B5EF4-FFF2-40B4-BE49-F238E27FC236}">
                <a16:creationId xmlns:a16="http://schemas.microsoft.com/office/drawing/2014/main" id="{F9CAECEF-5A1B-1A66-6232-EA109D412FE6}"/>
              </a:ext>
            </a:extLst>
          </p:cNvPr>
          <p:cNvSpPr txBox="1"/>
          <p:nvPr/>
        </p:nvSpPr>
        <p:spPr>
          <a:xfrm>
            <a:off x="5715000" y="90894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Data Exploration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2970" y="3751915"/>
            <a:ext cx="9239630" cy="5825403"/>
          </a:xfrm>
          <a:custGeom>
            <a:avLst/>
            <a:gdLst/>
            <a:ahLst/>
            <a:cxnLst/>
            <a:rect l="l" t="t" r="r" b="b"/>
            <a:pathLst>
              <a:path w="9522763" h="4261436">
                <a:moveTo>
                  <a:pt x="0" y="0"/>
                </a:moveTo>
                <a:lnTo>
                  <a:pt x="9522763" y="0"/>
                </a:lnTo>
                <a:lnTo>
                  <a:pt x="9522763" y="4261436"/>
                </a:lnTo>
                <a:lnTo>
                  <a:pt x="0" y="4261436"/>
                </a:lnTo>
                <a:lnTo>
                  <a:pt x="0" y="0"/>
                </a:lnTo>
                <a:close/>
              </a:path>
            </a:pathLst>
          </a:custGeom>
          <a:blipFill>
            <a:blip r:embed="rId3"/>
            <a:stretch>
              <a:fillRect/>
            </a:stretch>
          </a:blipFill>
        </p:spPr>
        <p:txBody>
          <a:bodyPr/>
          <a:lstStyle/>
          <a:p>
            <a:endParaRPr lang="en-IN"/>
          </a:p>
        </p:txBody>
      </p:sp>
      <p:sp>
        <p:nvSpPr>
          <p:cNvPr id="3" name="Freeform 3"/>
          <p:cNvSpPr/>
          <p:nvPr/>
        </p:nvSpPr>
        <p:spPr>
          <a:xfrm>
            <a:off x="9372600" y="3751916"/>
            <a:ext cx="8743570" cy="5825403"/>
          </a:xfrm>
          <a:custGeom>
            <a:avLst/>
            <a:gdLst/>
            <a:ahLst/>
            <a:cxnLst/>
            <a:rect l="l" t="t" r="r" b="b"/>
            <a:pathLst>
              <a:path w="8743570" h="5825403">
                <a:moveTo>
                  <a:pt x="0" y="0"/>
                </a:moveTo>
                <a:lnTo>
                  <a:pt x="8743569" y="0"/>
                </a:lnTo>
                <a:lnTo>
                  <a:pt x="8743569" y="5825403"/>
                </a:lnTo>
                <a:lnTo>
                  <a:pt x="0" y="5825403"/>
                </a:lnTo>
                <a:lnTo>
                  <a:pt x="0" y="0"/>
                </a:lnTo>
                <a:close/>
              </a:path>
            </a:pathLst>
          </a:custGeom>
          <a:blipFill>
            <a:blip r:embed="rId4"/>
            <a:stretch>
              <a:fillRect/>
            </a:stretch>
          </a:blipFill>
        </p:spPr>
        <p:txBody>
          <a:bodyPr/>
          <a:lstStyle/>
          <a:p>
            <a:endParaRPr lang="en-IN"/>
          </a:p>
        </p:txBody>
      </p:sp>
      <p:sp>
        <p:nvSpPr>
          <p:cNvPr id="5" name="TextBox 5">
            <a:extLst>
              <a:ext uri="{FF2B5EF4-FFF2-40B4-BE49-F238E27FC236}">
                <a16:creationId xmlns:a16="http://schemas.microsoft.com/office/drawing/2014/main" id="{5B8CD5E7-23C5-6C1A-2761-AD458C56EF3D}"/>
              </a:ext>
            </a:extLst>
          </p:cNvPr>
          <p:cNvSpPr txBox="1"/>
          <p:nvPr/>
        </p:nvSpPr>
        <p:spPr>
          <a:xfrm>
            <a:off x="6553200" y="103679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Times New Roman" panose="02020603050405020304" pitchFamily="18" charset="0"/>
                <a:ea typeface="Archivo Black"/>
                <a:cs typeface="Times New Roman" panose="02020603050405020304" pitchFamily="18" charset="0"/>
                <a:sym typeface="Archivo Black"/>
              </a:rPr>
              <a:t>Data Preprocessing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389119" y="2281720"/>
            <a:ext cx="11301259" cy="2556910"/>
          </a:xfrm>
          <a:custGeom>
            <a:avLst/>
            <a:gdLst/>
            <a:ahLst/>
            <a:cxnLst/>
            <a:rect l="l" t="t" r="r" b="b"/>
            <a:pathLst>
              <a:path w="11301259" h="2556910">
                <a:moveTo>
                  <a:pt x="0" y="0"/>
                </a:moveTo>
                <a:lnTo>
                  <a:pt x="11301259" y="0"/>
                </a:lnTo>
                <a:lnTo>
                  <a:pt x="11301259" y="2556910"/>
                </a:lnTo>
                <a:lnTo>
                  <a:pt x="0" y="2556910"/>
                </a:lnTo>
                <a:lnTo>
                  <a:pt x="0" y="0"/>
                </a:lnTo>
                <a:close/>
              </a:path>
            </a:pathLst>
          </a:custGeom>
          <a:blipFill>
            <a:blip r:embed="rId3"/>
            <a:stretch>
              <a:fillRect/>
            </a:stretch>
          </a:blipFill>
        </p:spPr>
        <p:txBody>
          <a:bodyPr/>
          <a:lstStyle/>
          <a:p>
            <a:endParaRPr lang="en-IN"/>
          </a:p>
        </p:txBody>
      </p:sp>
      <p:sp>
        <p:nvSpPr>
          <p:cNvPr id="3" name="Freeform 3"/>
          <p:cNvSpPr/>
          <p:nvPr/>
        </p:nvSpPr>
        <p:spPr>
          <a:xfrm>
            <a:off x="4419599" y="5128468"/>
            <a:ext cx="11301259" cy="1115999"/>
          </a:xfrm>
          <a:custGeom>
            <a:avLst/>
            <a:gdLst/>
            <a:ahLst/>
            <a:cxnLst/>
            <a:rect l="l" t="t" r="r" b="b"/>
            <a:pathLst>
              <a:path w="11301259" h="1115999">
                <a:moveTo>
                  <a:pt x="0" y="0"/>
                </a:moveTo>
                <a:lnTo>
                  <a:pt x="11301259" y="0"/>
                </a:lnTo>
                <a:lnTo>
                  <a:pt x="11301259" y="1116000"/>
                </a:lnTo>
                <a:lnTo>
                  <a:pt x="0" y="1116000"/>
                </a:lnTo>
                <a:lnTo>
                  <a:pt x="0" y="0"/>
                </a:lnTo>
                <a:close/>
              </a:path>
            </a:pathLst>
          </a:custGeom>
          <a:blipFill>
            <a:blip r:embed="rId4"/>
            <a:stretch>
              <a:fillRect/>
            </a:stretch>
          </a:blipFill>
        </p:spPr>
        <p:txBody>
          <a:bodyPr/>
          <a:lstStyle/>
          <a:p>
            <a:endParaRPr lang="en-IN"/>
          </a:p>
        </p:txBody>
      </p:sp>
      <p:sp>
        <p:nvSpPr>
          <p:cNvPr id="4" name="Freeform 4"/>
          <p:cNvSpPr/>
          <p:nvPr/>
        </p:nvSpPr>
        <p:spPr>
          <a:xfrm>
            <a:off x="4419600" y="6438900"/>
            <a:ext cx="11301259" cy="776962"/>
          </a:xfrm>
          <a:custGeom>
            <a:avLst/>
            <a:gdLst/>
            <a:ahLst/>
            <a:cxnLst/>
            <a:rect l="l" t="t" r="r" b="b"/>
            <a:pathLst>
              <a:path w="11301259" h="776962">
                <a:moveTo>
                  <a:pt x="0" y="0"/>
                </a:moveTo>
                <a:lnTo>
                  <a:pt x="11301259" y="0"/>
                </a:lnTo>
                <a:lnTo>
                  <a:pt x="11301259" y="776961"/>
                </a:lnTo>
                <a:lnTo>
                  <a:pt x="0" y="776961"/>
                </a:lnTo>
                <a:lnTo>
                  <a:pt x="0" y="0"/>
                </a:lnTo>
                <a:close/>
              </a:path>
            </a:pathLst>
          </a:custGeom>
          <a:blipFill>
            <a:blip r:embed="rId5"/>
            <a:stretch>
              <a:fillRect/>
            </a:stretch>
          </a:blipFill>
        </p:spPr>
        <p:txBody>
          <a:bodyPr/>
          <a:lstStyle/>
          <a:p>
            <a:endParaRPr lang="en-IN"/>
          </a:p>
        </p:txBody>
      </p:sp>
      <p:sp>
        <p:nvSpPr>
          <p:cNvPr id="5" name="Freeform 5"/>
          <p:cNvSpPr/>
          <p:nvPr/>
        </p:nvSpPr>
        <p:spPr>
          <a:xfrm>
            <a:off x="4419600" y="7505700"/>
            <a:ext cx="11301259" cy="2429771"/>
          </a:xfrm>
          <a:custGeom>
            <a:avLst/>
            <a:gdLst/>
            <a:ahLst/>
            <a:cxnLst/>
            <a:rect l="l" t="t" r="r" b="b"/>
            <a:pathLst>
              <a:path w="11301259" h="2429771">
                <a:moveTo>
                  <a:pt x="0" y="0"/>
                </a:moveTo>
                <a:lnTo>
                  <a:pt x="11301259" y="0"/>
                </a:lnTo>
                <a:lnTo>
                  <a:pt x="11301259" y="2429771"/>
                </a:lnTo>
                <a:lnTo>
                  <a:pt x="0" y="2429771"/>
                </a:lnTo>
                <a:lnTo>
                  <a:pt x="0" y="0"/>
                </a:lnTo>
                <a:close/>
              </a:path>
            </a:pathLst>
          </a:custGeom>
          <a:blipFill>
            <a:blip r:embed="rId6"/>
            <a:stretch>
              <a:fillRect/>
            </a:stretch>
          </a:blipFill>
        </p:spPr>
        <p:txBody>
          <a:bodyPr/>
          <a:lstStyle/>
          <a:p>
            <a:endParaRPr lang="en-IN"/>
          </a:p>
        </p:txBody>
      </p:sp>
      <p:sp>
        <p:nvSpPr>
          <p:cNvPr id="7" name="TextBox 5">
            <a:extLst>
              <a:ext uri="{FF2B5EF4-FFF2-40B4-BE49-F238E27FC236}">
                <a16:creationId xmlns:a16="http://schemas.microsoft.com/office/drawing/2014/main" id="{06E31271-C171-A00A-B981-4DC9E97DDD48}"/>
              </a:ext>
            </a:extLst>
          </p:cNvPr>
          <p:cNvSpPr txBox="1"/>
          <p:nvPr/>
        </p:nvSpPr>
        <p:spPr>
          <a:xfrm>
            <a:off x="6553200" y="103679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Times New Roman" panose="02020603050405020304" pitchFamily="18" charset="0"/>
                <a:ea typeface="Archivo Black"/>
                <a:cs typeface="Times New Roman" panose="02020603050405020304" pitchFamily="18" charset="0"/>
                <a:sym typeface="Archivo Black"/>
              </a:rPr>
              <a:t>Data Preprocessing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343398" y="5143500"/>
            <a:ext cx="11301259" cy="1709315"/>
          </a:xfrm>
          <a:custGeom>
            <a:avLst/>
            <a:gdLst/>
            <a:ahLst/>
            <a:cxnLst/>
            <a:rect l="l" t="t" r="r" b="b"/>
            <a:pathLst>
              <a:path w="11301259" h="1709315">
                <a:moveTo>
                  <a:pt x="0" y="0"/>
                </a:moveTo>
                <a:lnTo>
                  <a:pt x="11301258" y="0"/>
                </a:lnTo>
                <a:lnTo>
                  <a:pt x="11301258" y="1709316"/>
                </a:lnTo>
                <a:lnTo>
                  <a:pt x="0" y="1709316"/>
                </a:lnTo>
                <a:lnTo>
                  <a:pt x="0" y="0"/>
                </a:lnTo>
                <a:close/>
              </a:path>
            </a:pathLst>
          </a:custGeom>
          <a:blipFill>
            <a:blip r:embed="rId3"/>
            <a:stretch>
              <a:fillRect/>
            </a:stretch>
          </a:blipFill>
        </p:spPr>
        <p:txBody>
          <a:bodyPr/>
          <a:lstStyle/>
          <a:p>
            <a:endParaRPr lang="en-IN" dirty="0"/>
          </a:p>
        </p:txBody>
      </p:sp>
      <p:sp>
        <p:nvSpPr>
          <p:cNvPr id="3" name="Freeform 3"/>
          <p:cNvSpPr/>
          <p:nvPr/>
        </p:nvSpPr>
        <p:spPr>
          <a:xfrm>
            <a:off x="4343398" y="2507224"/>
            <a:ext cx="11301259" cy="2613416"/>
          </a:xfrm>
          <a:custGeom>
            <a:avLst/>
            <a:gdLst/>
            <a:ahLst/>
            <a:cxnLst/>
            <a:rect l="l" t="t" r="r" b="b"/>
            <a:pathLst>
              <a:path w="11301259" h="2613416">
                <a:moveTo>
                  <a:pt x="0" y="0"/>
                </a:moveTo>
                <a:lnTo>
                  <a:pt x="11301258" y="0"/>
                </a:lnTo>
                <a:lnTo>
                  <a:pt x="11301258" y="2613416"/>
                </a:lnTo>
                <a:lnTo>
                  <a:pt x="0" y="2613416"/>
                </a:lnTo>
                <a:lnTo>
                  <a:pt x="0" y="0"/>
                </a:lnTo>
                <a:close/>
              </a:path>
            </a:pathLst>
          </a:custGeom>
          <a:blipFill>
            <a:blip r:embed="rId4"/>
            <a:stretch>
              <a:fillRect/>
            </a:stretch>
          </a:blipFill>
        </p:spPr>
        <p:txBody>
          <a:bodyPr/>
          <a:lstStyle/>
          <a:p>
            <a:endParaRPr lang="en-IN"/>
          </a:p>
        </p:txBody>
      </p:sp>
      <p:sp>
        <p:nvSpPr>
          <p:cNvPr id="5" name="TextBox 5">
            <a:extLst>
              <a:ext uri="{FF2B5EF4-FFF2-40B4-BE49-F238E27FC236}">
                <a16:creationId xmlns:a16="http://schemas.microsoft.com/office/drawing/2014/main" id="{DC31DC1B-BE61-1E39-6F65-ADA285AD0FDF}"/>
              </a:ext>
            </a:extLst>
          </p:cNvPr>
          <p:cNvSpPr txBox="1"/>
          <p:nvPr/>
        </p:nvSpPr>
        <p:spPr>
          <a:xfrm>
            <a:off x="6553200" y="1024439"/>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Times New Roman" panose="02020603050405020304" pitchFamily="18" charset="0"/>
                <a:ea typeface="Archivo Black"/>
                <a:cs typeface="Times New Roman" panose="02020603050405020304" pitchFamily="18" charset="0"/>
                <a:sym typeface="Archivo Black"/>
              </a:rPr>
              <a:t>Data Preprocessing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00759" y="3222286"/>
            <a:ext cx="11020895" cy="1921214"/>
          </a:xfrm>
          <a:custGeom>
            <a:avLst/>
            <a:gdLst/>
            <a:ahLst/>
            <a:cxnLst/>
            <a:rect l="l" t="t" r="r" b="b"/>
            <a:pathLst>
              <a:path w="11301259" h="1921214">
                <a:moveTo>
                  <a:pt x="0" y="0"/>
                </a:moveTo>
                <a:lnTo>
                  <a:pt x="11301258" y="0"/>
                </a:lnTo>
                <a:lnTo>
                  <a:pt x="11301258" y="1921214"/>
                </a:lnTo>
                <a:lnTo>
                  <a:pt x="0" y="1921214"/>
                </a:lnTo>
                <a:lnTo>
                  <a:pt x="0" y="0"/>
                </a:lnTo>
                <a:close/>
              </a:path>
            </a:pathLst>
          </a:custGeom>
          <a:blipFill>
            <a:blip r:embed="rId3"/>
            <a:stretch>
              <a:fillRect/>
            </a:stretch>
          </a:blipFill>
        </p:spPr>
        <p:txBody>
          <a:bodyPr/>
          <a:lstStyle/>
          <a:p>
            <a:endParaRPr lang="en-IN"/>
          </a:p>
        </p:txBody>
      </p:sp>
      <p:sp>
        <p:nvSpPr>
          <p:cNvPr id="3" name="Freeform 3"/>
          <p:cNvSpPr/>
          <p:nvPr/>
        </p:nvSpPr>
        <p:spPr>
          <a:xfrm>
            <a:off x="466745" y="5965702"/>
            <a:ext cx="11301259" cy="1370278"/>
          </a:xfrm>
          <a:custGeom>
            <a:avLst/>
            <a:gdLst/>
            <a:ahLst/>
            <a:cxnLst/>
            <a:rect l="l" t="t" r="r" b="b"/>
            <a:pathLst>
              <a:path w="11301259" h="1370278">
                <a:moveTo>
                  <a:pt x="0" y="0"/>
                </a:moveTo>
                <a:lnTo>
                  <a:pt x="11301259" y="0"/>
                </a:lnTo>
                <a:lnTo>
                  <a:pt x="11301259" y="1370277"/>
                </a:lnTo>
                <a:lnTo>
                  <a:pt x="0" y="1370277"/>
                </a:lnTo>
                <a:lnTo>
                  <a:pt x="0" y="0"/>
                </a:lnTo>
                <a:close/>
              </a:path>
            </a:pathLst>
          </a:custGeom>
          <a:blipFill>
            <a:blip r:embed="rId4"/>
            <a:stretch>
              <a:fillRect/>
            </a:stretch>
          </a:blipFill>
        </p:spPr>
        <p:txBody>
          <a:bodyPr/>
          <a:lstStyle/>
          <a:p>
            <a:endParaRPr lang="en-IN"/>
          </a:p>
        </p:txBody>
      </p:sp>
      <p:sp>
        <p:nvSpPr>
          <p:cNvPr id="4" name="Freeform 4"/>
          <p:cNvSpPr/>
          <p:nvPr/>
        </p:nvSpPr>
        <p:spPr>
          <a:xfrm>
            <a:off x="420395" y="8158183"/>
            <a:ext cx="11301259" cy="1130126"/>
          </a:xfrm>
          <a:custGeom>
            <a:avLst/>
            <a:gdLst/>
            <a:ahLst/>
            <a:cxnLst/>
            <a:rect l="l" t="t" r="r" b="b"/>
            <a:pathLst>
              <a:path w="11301259" h="1130126">
                <a:moveTo>
                  <a:pt x="0" y="0"/>
                </a:moveTo>
                <a:lnTo>
                  <a:pt x="11301258" y="0"/>
                </a:lnTo>
                <a:lnTo>
                  <a:pt x="11301258" y="1130126"/>
                </a:lnTo>
                <a:lnTo>
                  <a:pt x="0" y="113012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6553200" y="103679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Times New Roman" panose="02020603050405020304" pitchFamily="18" charset="0"/>
                <a:ea typeface="Archivo Black"/>
                <a:cs typeface="Times New Roman" panose="02020603050405020304" pitchFamily="18" charset="0"/>
                <a:sym typeface="Archivo Black"/>
              </a:rPr>
              <a:t>Feature Engineering</a:t>
            </a:r>
          </a:p>
        </p:txBody>
      </p:sp>
      <p:sp>
        <p:nvSpPr>
          <p:cNvPr id="6" name="TextBox 6"/>
          <p:cNvSpPr txBox="1"/>
          <p:nvPr/>
        </p:nvSpPr>
        <p:spPr>
          <a:xfrm>
            <a:off x="12246391" y="3410733"/>
            <a:ext cx="5667703" cy="1590179"/>
          </a:xfrm>
          <a:prstGeom prst="rect">
            <a:avLst/>
          </a:prstGeom>
        </p:spPr>
        <p:txBody>
          <a:bodyPr lIns="0" tIns="0" rIns="0" bIns="0" rtlCol="0" anchor="t">
            <a:spAutoFit/>
          </a:bodyPr>
          <a:lstStyle/>
          <a:p>
            <a:pPr algn="ctr">
              <a:lnSpc>
                <a:spcPts val="3079"/>
              </a:lnSpc>
              <a:spcBef>
                <a:spcPct val="0"/>
              </a:spcBef>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We will be using the </a:t>
            </a:r>
            <a:r>
              <a:rPr lang="en-US" sz="2800" dirty="0" err="1">
                <a:solidFill>
                  <a:schemeClr val="bg2">
                    <a:lumMod val="50000"/>
                  </a:schemeClr>
                </a:solidFill>
                <a:latin typeface="Times New Roman" panose="02020603050405020304" pitchFamily="18" charset="0"/>
                <a:ea typeface="Inter"/>
                <a:cs typeface="Times New Roman" panose="02020603050405020304" pitchFamily="18" charset="0"/>
                <a:sym typeface="Inter"/>
              </a:rPr>
              <a:t>transaction_date</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column for the time series we are going to be creating, we need to change its type from object to datetime.</a:t>
            </a:r>
          </a:p>
        </p:txBody>
      </p:sp>
      <p:sp>
        <p:nvSpPr>
          <p:cNvPr id="7" name="TextBox 7"/>
          <p:cNvSpPr txBox="1"/>
          <p:nvPr/>
        </p:nvSpPr>
        <p:spPr>
          <a:xfrm>
            <a:off x="12115800" y="5878681"/>
            <a:ext cx="5813534" cy="1590179"/>
          </a:xfrm>
          <a:prstGeom prst="rect">
            <a:avLst/>
          </a:prstGeom>
        </p:spPr>
        <p:txBody>
          <a:bodyPr wrap="square" lIns="0" tIns="0" rIns="0" bIns="0" rtlCol="0" anchor="t">
            <a:spAutoFit/>
          </a:bodyPr>
          <a:lstStyle/>
          <a:p>
            <a:pPr algn="ctr">
              <a:lnSpc>
                <a:spcPts val="3079"/>
              </a:lnSpc>
              <a:spcBef>
                <a:spcPct val="0"/>
              </a:spcBef>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We will be using the </a:t>
            </a:r>
            <a:r>
              <a:rPr lang="en-US" sz="2800" dirty="0" err="1">
                <a:solidFill>
                  <a:schemeClr val="bg2">
                    <a:lumMod val="50000"/>
                  </a:schemeClr>
                </a:solidFill>
                <a:latin typeface="Times New Roman" panose="02020603050405020304" pitchFamily="18" charset="0"/>
                <a:ea typeface="Inter"/>
                <a:cs typeface="Times New Roman" panose="02020603050405020304" pitchFamily="18" charset="0"/>
                <a:sym typeface="Inter"/>
              </a:rPr>
              <a:t>transaction_date</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column for the time series we are going to be creating, we need to change its type from object to datetime.</a:t>
            </a:r>
          </a:p>
        </p:txBody>
      </p:sp>
      <p:sp>
        <p:nvSpPr>
          <p:cNvPr id="8" name="TextBox 8"/>
          <p:cNvSpPr txBox="1"/>
          <p:nvPr/>
        </p:nvSpPr>
        <p:spPr>
          <a:xfrm>
            <a:off x="12625594" y="8346629"/>
            <a:ext cx="4909296" cy="795089"/>
          </a:xfrm>
          <a:prstGeom prst="rect">
            <a:avLst/>
          </a:prstGeom>
        </p:spPr>
        <p:txBody>
          <a:bodyPr lIns="0" tIns="0" rIns="0" bIns="0" rtlCol="0" anchor="t">
            <a:spAutoFit/>
          </a:bodyPr>
          <a:lstStyle/>
          <a:p>
            <a:pPr algn="ctr">
              <a:lnSpc>
                <a:spcPts val="3079"/>
              </a:lnSpc>
              <a:spcBef>
                <a:spcPct val="0"/>
              </a:spcBef>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We will be using the m/y information to clean duplicates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10200" y="1333500"/>
            <a:ext cx="12024641" cy="756617"/>
          </a:xfrm>
          <a:prstGeom prst="rect">
            <a:avLst/>
          </a:prstGeom>
        </p:spPr>
        <p:txBody>
          <a:bodyPr wrap="square" lIns="0" tIns="0" rIns="0" bIns="0" rtlCol="0" anchor="t">
            <a:spAutoFit/>
          </a:bodyPr>
          <a:lstStyle/>
          <a:p>
            <a:pPr algn="l">
              <a:lnSpc>
                <a:spcPts val="5925"/>
              </a:lnSpc>
              <a:spcBef>
                <a:spcPct val="0"/>
              </a:spcBef>
            </a:pPr>
            <a:r>
              <a:rPr lang="en-US" sz="6000" u="sng" dirty="0">
                <a:latin typeface="Times New Roman" panose="02020603050405020304" pitchFamily="18" charset="0"/>
                <a:ea typeface="Archivo Black"/>
                <a:cs typeface="Times New Roman" panose="02020603050405020304" pitchFamily="18" charset="0"/>
                <a:sym typeface="Archivo Black"/>
              </a:rPr>
              <a:t>Machine Learning Models</a:t>
            </a:r>
          </a:p>
        </p:txBody>
      </p:sp>
      <p:sp>
        <p:nvSpPr>
          <p:cNvPr id="3" name="TextBox 3"/>
          <p:cNvSpPr txBox="1"/>
          <p:nvPr/>
        </p:nvSpPr>
        <p:spPr>
          <a:xfrm>
            <a:off x="533400" y="2476500"/>
            <a:ext cx="8443241" cy="6839180"/>
          </a:xfrm>
          <a:prstGeom prst="rect">
            <a:avLst/>
          </a:prstGeom>
        </p:spPr>
        <p:txBody>
          <a:bodyPr lIns="0" tIns="0" rIns="0" bIns="0" rtlCol="0" anchor="t">
            <a:spAutoFit/>
          </a:bodyPr>
          <a:lstStyle/>
          <a:p>
            <a:pPr algn="l">
              <a:lnSpc>
                <a:spcPts val="4947"/>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ARIMA (Auto-Regressive Integrated Moving Average)</a:t>
            </a:r>
          </a:p>
          <a:p>
            <a:pPr algn="l">
              <a:lnSpc>
                <a:spcPts val="4947"/>
              </a:lnSpc>
              <a:spcBef>
                <a:spcPct val="0"/>
              </a:spcBef>
            </a:pPr>
            <a:r>
              <a:rPr lang="en-US" sz="2800" dirty="0">
                <a:latin typeface="Times New Roman" panose="02020603050405020304" pitchFamily="18" charset="0"/>
                <a:ea typeface="Inter"/>
                <a:cs typeface="Times New Roman" panose="02020603050405020304" pitchFamily="18" charset="0"/>
                <a:sym typeface="Inter"/>
              </a:rPr>
              <a:t>Captures trends, patterns, and correlations in non-stationary time series data.</a:t>
            </a:r>
          </a:p>
          <a:p>
            <a:pPr algn="l">
              <a:lnSpc>
                <a:spcPts val="4947"/>
              </a:lnSpc>
              <a:spcBef>
                <a:spcPct val="0"/>
              </a:spcBef>
            </a:pPr>
            <a:r>
              <a:rPr lang="en-US" sz="2800" dirty="0">
                <a:latin typeface="Times New Roman" panose="02020603050405020304" pitchFamily="18" charset="0"/>
                <a:ea typeface="Inter"/>
                <a:cs typeface="Times New Roman" panose="02020603050405020304" pitchFamily="18" charset="0"/>
                <a:sym typeface="Inter"/>
              </a:rPr>
              <a:t>Predicts future values based on past observations and residual errors.</a:t>
            </a:r>
          </a:p>
          <a:p>
            <a:pPr algn="l">
              <a:lnSpc>
                <a:spcPts val="4947"/>
              </a:lnSpc>
              <a:spcBef>
                <a:spcPct val="0"/>
              </a:spcBef>
            </a:pPr>
            <a:r>
              <a:rPr lang="en-US" sz="2800" b="1" dirty="0">
                <a:latin typeface="Times New Roman" panose="02020603050405020304" pitchFamily="18" charset="0"/>
                <a:ea typeface="Inter Bold"/>
                <a:cs typeface="Times New Roman" panose="02020603050405020304" pitchFamily="18" charset="0"/>
                <a:sym typeface="Inter Bold"/>
              </a:rPr>
              <a:t>Features:</a:t>
            </a:r>
          </a:p>
          <a:p>
            <a:pPr algn="l">
              <a:lnSpc>
                <a:spcPts val="4947"/>
              </a:lnSpc>
              <a:spcBef>
                <a:spcPct val="0"/>
              </a:spcBef>
            </a:pPr>
            <a:r>
              <a:rPr lang="en-US" sz="2800" dirty="0">
                <a:latin typeface="Times New Roman" panose="02020603050405020304" pitchFamily="18" charset="0"/>
                <a:ea typeface="Inter"/>
                <a:cs typeface="Times New Roman" panose="02020603050405020304" pitchFamily="18" charset="0"/>
                <a:sym typeface="Inter"/>
              </a:rPr>
              <a:t>Suitable for time-series with trends but no seasonal patterns.</a:t>
            </a:r>
          </a:p>
          <a:p>
            <a:pPr algn="l">
              <a:lnSpc>
                <a:spcPts val="4947"/>
              </a:lnSpc>
              <a:spcBef>
                <a:spcPct val="0"/>
              </a:spcBef>
            </a:pPr>
            <a:r>
              <a:rPr lang="en-US" sz="2800" dirty="0">
                <a:latin typeface="Times New Roman" panose="02020603050405020304" pitchFamily="18" charset="0"/>
                <a:ea typeface="Inter"/>
                <a:cs typeface="Times New Roman" panose="02020603050405020304" pitchFamily="18" charset="0"/>
                <a:sym typeface="Inter"/>
              </a:rPr>
              <a:t>Requires data to be stationary (trend and seasonality removed).</a:t>
            </a:r>
          </a:p>
          <a:p>
            <a:pPr algn="l">
              <a:lnSpc>
                <a:spcPts val="4947"/>
              </a:lnSpc>
              <a:spcBef>
                <a:spcPct val="0"/>
              </a:spcBef>
            </a:pPr>
            <a:r>
              <a:rPr lang="en-US" sz="2800" dirty="0">
                <a:latin typeface="Times New Roman" panose="02020603050405020304" pitchFamily="18" charset="0"/>
                <a:ea typeface="Inter"/>
                <a:cs typeface="Times New Roman" panose="02020603050405020304" pitchFamily="18" charset="0"/>
                <a:sym typeface="Inter"/>
              </a:rPr>
              <a:t>Captures linear dependencies effectively.</a:t>
            </a:r>
          </a:p>
        </p:txBody>
      </p:sp>
      <p:sp>
        <p:nvSpPr>
          <p:cNvPr id="4" name="TextBox 4"/>
          <p:cNvSpPr txBox="1"/>
          <p:nvPr/>
        </p:nvSpPr>
        <p:spPr>
          <a:xfrm>
            <a:off x="9313531" y="2476500"/>
            <a:ext cx="8943989" cy="7605415"/>
          </a:xfrm>
          <a:prstGeom prst="rect">
            <a:avLst/>
          </a:prstGeom>
        </p:spPr>
        <p:txBody>
          <a:bodyPr wrap="square" lIns="0" tIns="0" rIns="0" bIns="0" rtlCol="0" anchor="t">
            <a:spAutoFit/>
          </a:bodyPr>
          <a:lstStyle/>
          <a:p>
            <a:pPr algn="l">
              <a:lnSpc>
                <a:spcPts val="459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SARIMAX (Seasonal ARIMA with Exogenous Variables)</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Extends ARIMA to include seasonal components and external predictors (exogenous variables).</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Seasonal terms include P, D, Q, and m:</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P: Seasonal autoregressive order.</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D: Seasonal differencing.</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Q: Seasonal moving average.</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m: Number of time steps per seasonal cycle (e.g., 12 for monthly data).</a:t>
            </a:r>
          </a:p>
          <a:p>
            <a:pPr algn="l">
              <a:lnSpc>
                <a:spcPts val="4599"/>
              </a:lnSpc>
              <a:spcBef>
                <a:spcPct val="0"/>
              </a:spcBef>
            </a:pPr>
            <a:r>
              <a:rPr lang="en-US" sz="2800" b="1" dirty="0">
                <a:latin typeface="Times New Roman" panose="02020603050405020304" pitchFamily="18" charset="0"/>
                <a:ea typeface="Inter Bold"/>
                <a:cs typeface="Times New Roman" panose="02020603050405020304" pitchFamily="18" charset="0"/>
                <a:sym typeface="Inter Bold"/>
              </a:rPr>
              <a:t>Features:</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Handles seasonality and external variables influencing the series.</a:t>
            </a:r>
          </a:p>
          <a:p>
            <a:pPr algn="l">
              <a:lnSpc>
                <a:spcPts val="4599"/>
              </a:lnSpc>
              <a:spcBef>
                <a:spcPct val="0"/>
              </a:spcBef>
            </a:pPr>
            <a:r>
              <a:rPr lang="en-US" sz="2800" dirty="0">
                <a:latin typeface="Times New Roman" panose="02020603050405020304" pitchFamily="18" charset="0"/>
                <a:ea typeface="Inter"/>
                <a:cs typeface="Times New Roman" panose="02020603050405020304" pitchFamily="18" charset="0"/>
                <a:sym typeface="Inter"/>
              </a:rPr>
              <a:t>Incorporates both long-term trends and short-term patterns.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17255" y="2857500"/>
            <a:ext cx="17002346" cy="6563463"/>
          </a:xfrm>
          <a:prstGeom prst="rect">
            <a:avLst/>
          </a:prstGeom>
        </p:spPr>
        <p:txBody>
          <a:bodyPr lIns="0" tIns="0" rIns="0" bIns="0" rtlCol="0" anchor="t">
            <a:spAutoFit/>
          </a:bodyPr>
          <a:lstStyle/>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Handling Seasonal and Non-Seasonal Patterns:</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ARIMA models non-seasonal time-series data, capturing short-term dependencies (AR, MA, I).</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SARIMAX adds seasonal components, ideal for repetitive patterns like yearly EV trends.</a:t>
            </a:r>
          </a:p>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Dealing with Complex Time Series:</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SARIMAX combines seasonal (e.g., order (0,0,2,12)) and non-seasonal (1,1,2) parameters to model trends comprehensively.</a:t>
            </a:r>
          </a:p>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Parameter Optimization:</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Auto-ARIMA optimizes parameters, balancing complexity and accuracy while minimizing overfitting.</a:t>
            </a:r>
          </a:p>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Forecast Accuracy:</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SARIMAX delivers reliable forecasts validated via train-test splits and residual diagnostics.</a:t>
            </a:r>
          </a:p>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Versatility:</a:t>
            </a:r>
          </a:p>
          <a:p>
            <a:pPr algn="l">
              <a:lnSpc>
                <a:spcPts val="4269"/>
              </a:lnSpc>
              <a:spcBef>
                <a:spcPct val="0"/>
              </a:spcBef>
            </a:pPr>
            <a:r>
              <a:rPr lang="en-US" sz="2800" dirty="0">
                <a:latin typeface="Times New Roman" panose="02020603050405020304" pitchFamily="18" charset="0"/>
                <a:ea typeface="Inter"/>
                <a:cs typeface="Times New Roman" panose="02020603050405020304" pitchFamily="18" charset="0"/>
                <a:sym typeface="Inter"/>
              </a:rPr>
              <a:t>These models reveal trends and seasonality in EV charger demand, aiding infrastructure planning and forecasting.</a:t>
            </a:r>
          </a:p>
        </p:txBody>
      </p:sp>
      <p:sp>
        <p:nvSpPr>
          <p:cNvPr id="4" name="TextBox 2">
            <a:extLst>
              <a:ext uri="{FF2B5EF4-FFF2-40B4-BE49-F238E27FC236}">
                <a16:creationId xmlns:a16="http://schemas.microsoft.com/office/drawing/2014/main" id="{7ED3843C-67CD-07CB-2F7C-C351C2CD5CC6}"/>
              </a:ext>
            </a:extLst>
          </p:cNvPr>
          <p:cNvSpPr txBox="1"/>
          <p:nvPr/>
        </p:nvSpPr>
        <p:spPr>
          <a:xfrm>
            <a:off x="5410200" y="1333500"/>
            <a:ext cx="12024641" cy="756617"/>
          </a:xfrm>
          <a:prstGeom prst="rect">
            <a:avLst/>
          </a:prstGeom>
        </p:spPr>
        <p:txBody>
          <a:bodyPr wrap="square" lIns="0" tIns="0" rIns="0" bIns="0" rtlCol="0" anchor="t">
            <a:spAutoFit/>
          </a:bodyPr>
          <a:lstStyle/>
          <a:p>
            <a:pPr algn="l">
              <a:lnSpc>
                <a:spcPts val="5925"/>
              </a:lnSpc>
              <a:spcBef>
                <a:spcPct val="0"/>
              </a:spcBef>
            </a:pPr>
            <a:r>
              <a:rPr lang="en-US" sz="6000" u="sng" dirty="0">
                <a:latin typeface="Times New Roman" panose="02020603050405020304" pitchFamily="18" charset="0"/>
                <a:ea typeface="Archivo Black"/>
                <a:cs typeface="Times New Roman" panose="02020603050405020304" pitchFamily="18" charset="0"/>
                <a:sym typeface="Archivo Black"/>
              </a:rPr>
              <a:t>Machine Learning Models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628900"/>
            <a:ext cx="11408053" cy="7502790"/>
          </a:xfrm>
          <a:custGeom>
            <a:avLst/>
            <a:gdLst/>
            <a:ahLst/>
            <a:cxnLst/>
            <a:rect l="l" t="t" r="r" b="b"/>
            <a:pathLst>
              <a:path w="12817753" h="7578497">
                <a:moveTo>
                  <a:pt x="0" y="0"/>
                </a:moveTo>
                <a:lnTo>
                  <a:pt x="12817753" y="0"/>
                </a:lnTo>
                <a:lnTo>
                  <a:pt x="12817753" y="7578496"/>
                </a:lnTo>
                <a:lnTo>
                  <a:pt x="0" y="7578496"/>
                </a:lnTo>
                <a:lnTo>
                  <a:pt x="0" y="0"/>
                </a:lnTo>
                <a:close/>
              </a:path>
            </a:pathLst>
          </a:custGeom>
          <a:blipFill>
            <a:blip r:embed="rId3"/>
            <a:stretch>
              <a:fillRect/>
            </a:stretch>
          </a:blipFill>
        </p:spPr>
        <p:txBody>
          <a:bodyPr/>
          <a:lstStyle/>
          <a:p>
            <a:endParaRPr lang="en-IN" dirty="0"/>
          </a:p>
        </p:txBody>
      </p:sp>
      <p:sp>
        <p:nvSpPr>
          <p:cNvPr id="3" name="TextBox 3"/>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u="sng"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
        <p:nvSpPr>
          <p:cNvPr id="4" name="TextBox 4"/>
          <p:cNvSpPr txBox="1"/>
          <p:nvPr/>
        </p:nvSpPr>
        <p:spPr>
          <a:xfrm>
            <a:off x="12115800" y="5143500"/>
            <a:ext cx="6019800" cy="2703753"/>
          </a:xfrm>
          <a:prstGeom prst="rect">
            <a:avLst/>
          </a:prstGeom>
        </p:spPr>
        <p:txBody>
          <a:bodyPr wrap="square" lIns="0" tIns="0" rIns="0" bIns="0" rtlCol="0" anchor="t">
            <a:spAutoFit/>
          </a:bodyPr>
          <a:lstStyle/>
          <a:p>
            <a:pPr algn="l">
              <a:lnSpc>
                <a:spcPts val="4269"/>
              </a:lnSpc>
            </a:pPr>
            <a:r>
              <a:rPr lang="en-US" sz="2800" b="1" u="sng" dirty="0">
                <a:latin typeface="Times New Roman" panose="02020603050405020304" pitchFamily="18" charset="0"/>
                <a:ea typeface="Inter Bold"/>
                <a:cs typeface="Times New Roman" panose="02020603050405020304" pitchFamily="18" charset="0"/>
                <a:sym typeface="Inter Bold"/>
              </a:rPr>
              <a:t>1. Seasonal Decomposition:</a:t>
            </a:r>
          </a:p>
          <a:p>
            <a:pPr marL="658392" lvl="1" indent="-329196" algn="l">
              <a:lnSpc>
                <a:spcPts val="4269"/>
              </a:lnSpc>
              <a:buFont typeface="Arial"/>
              <a:buChar char="•"/>
            </a:pPr>
            <a:r>
              <a:rPr lang="en-US" sz="2800" dirty="0">
                <a:latin typeface="Times New Roman" panose="02020603050405020304" pitchFamily="18" charset="0"/>
                <a:ea typeface="Inter"/>
                <a:cs typeface="Times New Roman" panose="02020603050405020304" pitchFamily="18" charset="0"/>
                <a:sym typeface="Inter"/>
              </a:rPr>
              <a:t>Goal: Analyze seasonal, trend, and residual components of the time series.</a:t>
            </a:r>
          </a:p>
          <a:p>
            <a:pPr algn="l">
              <a:lnSpc>
                <a:spcPts val="4269"/>
              </a:lnSpc>
              <a:spcBef>
                <a:spcPct val="0"/>
              </a:spcBef>
            </a:pPr>
            <a:endParaRPr lang="en-US" sz="2800" dirty="0">
              <a:latin typeface="Times New Roman" panose="02020603050405020304" pitchFamily="18" charset="0"/>
              <a:ea typeface="Inter"/>
              <a:cs typeface="Times New Roman" panose="02020603050405020304" pitchFamily="18" charset="0"/>
              <a:sym typeface="Inte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360" y="2628900"/>
            <a:ext cx="11408400" cy="7502400"/>
          </a:xfrm>
          <a:custGeom>
            <a:avLst/>
            <a:gdLst/>
            <a:ahLst/>
            <a:cxnLst/>
            <a:rect l="l" t="t" r="r" b="b"/>
            <a:pathLst>
              <a:path w="11631327" h="7749372">
                <a:moveTo>
                  <a:pt x="0" y="0"/>
                </a:moveTo>
                <a:lnTo>
                  <a:pt x="11631327" y="0"/>
                </a:lnTo>
                <a:lnTo>
                  <a:pt x="11631327" y="7749372"/>
                </a:lnTo>
                <a:lnTo>
                  <a:pt x="0" y="774937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2039600" y="5143500"/>
            <a:ext cx="6019800" cy="2151999"/>
          </a:xfrm>
          <a:prstGeom prst="rect">
            <a:avLst/>
          </a:prstGeom>
        </p:spPr>
        <p:txBody>
          <a:bodyPr wrap="square" lIns="0" tIns="0" rIns="0" bIns="0" rtlCol="0" anchor="t">
            <a:spAutoFit/>
          </a:bodyPr>
          <a:lstStyle/>
          <a:p>
            <a:pPr algn="l">
              <a:lnSpc>
                <a:spcPts val="4269"/>
              </a:lnSpc>
            </a:pPr>
            <a:r>
              <a:rPr lang="en-US" sz="2800" b="1" u="sng" dirty="0">
                <a:latin typeface="Times New Roman" panose="02020603050405020304" pitchFamily="18" charset="0"/>
                <a:ea typeface="Inter Bold"/>
                <a:cs typeface="Times New Roman" panose="02020603050405020304" pitchFamily="18" charset="0"/>
                <a:sym typeface="Inter Bold"/>
              </a:rPr>
              <a:t>2. Splitting Data:</a:t>
            </a:r>
          </a:p>
          <a:p>
            <a:pPr marL="658392" lvl="1" indent="-329196" algn="l">
              <a:lnSpc>
                <a:spcPts val="4269"/>
              </a:lnSpc>
              <a:buFont typeface="Arial"/>
              <a:buChar char="•"/>
            </a:pPr>
            <a:r>
              <a:rPr lang="en-US" sz="2800" dirty="0">
                <a:latin typeface="Times New Roman" panose="02020603050405020304" pitchFamily="18" charset="0"/>
                <a:ea typeface="Inter"/>
                <a:cs typeface="Times New Roman" panose="02020603050405020304" pitchFamily="18" charset="0"/>
                <a:sym typeface="Inter"/>
              </a:rPr>
              <a:t>Purpose: Prepare for training and testing by splitting the dataset.</a:t>
            </a:r>
          </a:p>
          <a:p>
            <a:pPr algn="l">
              <a:lnSpc>
                <a:spcPts val="4269"/>
              </a:lnSpc>
              <a:spcBef>
                <a:spcPct val="0"/>
              </a:spcBef>
            </a:pPr>
            <a:endParaRPr lang="en-US" sz="2800" dirty="0">
              <a:latin typeface="Times New Roman" panose="02020603050405020304" pitchFamily="18" charset="0"/>
              <a:ea typeface="Inter"/>
              <a:cs typeface="Times New Roman" panose="02020603050405020304" pitchFamily="18" charset="0"/>
              <a:sym typeface="Inter"/>
            </a:endParaRPr>
          </a:p>
        </p:txBody>
      </p:sp>
      <p:sp>
        <p:nvSpPr>
          <p:cNvPr id="5" name="TextBox 3">
            <a:extLst>
              <a:ext uri="{FF2B5EF4-FFF2-40B4-BE49-F238E27FC236}">
                <a16:creationId xmlns:a16="http://schemas.microsoft.com/office/drawing/2014/main" id="{3BC92C55-564F-15CA-9502-410D0E0D4864}"/>
              </a:ext>
            </a:extLst>
          </p:cNvPr>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u="sng"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552700"/>
            <a:ext cx="11408400" cy="7502400"/>
          </a:xfrm>
          <a:custGeom>
            <a:avLst/>
            <a:gdLst/>
            <a:ahLst/>
            <a:cxnLst/>
            <a:rect l="l" t="t" r="r" b="b"/>
            <a:pathLst>
              <a:path w="13932032" h="7680032">
                <a:moveTo>
                  <a:pt x="0" y="0"/>
                </a:moveTo>
                <a:lnTo>
                  <a:pt x="13932032" y="0"/>
                </a:lnTo>
                <a:lnTo>
                  <a:pt x="13932032" y="7680033"/>
                </a:lnTo>
                <a:lnTo>
                  <a:pt x="0" y="768003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1905687" y="5143500"/>
            <a:ext cx="6077513" cy="3254865"/>
          </a:xfrm>
          <a:prstGeom prst="rect">
            <a:avLst/>
          </a:prstGeom>
        </p:spPr>
        <p:txBody>
          <a:bodyPr wrap="square" lIns="0" tIns="0" rIns="0" bIns="0" rtlCol="0" anchor="t">
            <a:spAutoFit/>
          </a:bodyPr>
          <a:lstStyle/>
          <a:p>
            <a:pPr algn="l">
              <a:lnSpc>
                <a:spcPts val="4269"/>
              </a:lnSpc>
            </a:pPr>
            <a:r>
              <a:rPr lang="en-US" sz="2800" b="1" u="sng" dirty="0">
                <a:latin typeface="Times New Roman" panose="02020603050405020304" pitchFamily="18" charset="0"/>
                <a:ea typeface="Inter Bold"/>
                <a:cs typeface="Times New Roman" panose="02020603050405020304" pitchFamily="18" charset="0"/>
                <a:sym typeface="Inter Bold"/>
              </a:rPr>
              <a:t> 3. Auto-ARIMA for Best Parameter Selection:</a:t>
            </a:r>
          </a:p>
          <a:p>
            <a:pPr marL="658392" lvl="1" indent="-329196" algn="l">
              <a:lnSpc>
                <a:spcPts val="4269"/>
              </a:lnSpc>
              <a:buFont typeface="Arial"/>
              <a:buChar char="•"/>
            </a:pPr>
            <a:r>
              <a:rPr lang="en-US" sz="2800" dirty="0">
                <a:latin typeface="Times New Roman" panose="02020603050405020304" pitchFamily="18" charset="0"/>
                <a:ea typeface="Inter"/>
                <a:cs typeface="Times New Roman" panose="02020603050405020304" pitchFamily="18" charset="0"/>
                <a:sym typeface="Inter"/>
              </a:rPr>
              <a:t>Purpose: Automatically determine optimal parameters for the ARIMA model.</a:t>
            </a:r>
          </a:p>
          <a:p>
            <a:pPr algn="l">
              <a:lnSpc>
                <a:spcPts val="4269"/>
              </a:lnSpc>
              <a:spcBef>
                <a:spcPct val="0"/>
              </a:spcBef>
            </a:pPr>
            <a:endParaRPr lang="en-US" sz="2800" dirty="0">
              <a:latin typeface="Times New Roman" panose="02020603050405020304" pitchFamily="18" charset="0"/>
              <a:ea typeface="Inter"/>
              <a:cs typeface="Times New Roman" panose="02020603050405020304" pitchFamily="18" charset="0"/>
              <a:sym typeface="Inter"/>
            </a:endParaRPr>
          </a:p>
        </p:txBody>
      </p:sp>
      <p:sp>
        <p:nvSpPr>
          <p:cNvPr id="5" name="TextBox 3">
            <a:extLst>
              <a:ext uri="{FF2B5EF4-FFF2-40B4-BE49-F238E27FC236}">
                <a16:creationId xmlns:a16="http://schemas.microsoft.com/office/drawing/2014/main" id="{E3028261-0580-5914-595F-6DDF84358F3E}"/>
              </a:ext>
            </a:extLst>
          </p:cNvPr>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u="sng"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8600" y="2933700"/>
            <a:ext cx="15272448" cy="7674345"/>
          </a:xfrm>
          <a:prstGeom prst="rect">
            <a:avLst/>
          </a:prstGeom>
        </p:spPr>
        <p:txBody>
          <a:bodyPr lIns="0" tIns="0" rIns="0" bIns="0" rtlCol="0" anchor="t">
            <a:spAutoFit/>
          </a:bodyPr>
          <a:lstStyle/>
          <a:p>
            <a:pPr algn="l">
              <a:lnSpc>
                <a:spcPts val="4291"/>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Primary Challenge: Reducing Transportation Emissions</a:t>
            </a:r>
          </a:p>
          <a:p>
            <a:pPr algn="l">
              <a:lnSpc>
                <a:spcPts val="4291"/>
              </a:lnSpc>
            </a:pPr>
            <a:endPar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endParaRPr>
          </a:p>
          <a:p>
            <a:pPr marL="661834" lvl="1" indent="-330917" algn="l">
              <a:lnSpc>
                <a:spcPts val="4291"/>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Climate Change Context: Climate change poses serious environmental, economic, and social challenges. Governments and businesses are focusing on reducing emissions.</a:t>
            </a:r>
          </a:p>
          <a:p>
            <a:pPr marL="661834" lvl="1" indent="-330917" algn="l">
              <a:lnSpc>
                <a:spcPts val="4291"/>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Transportation Sector Impact: Transportation is the largest U.S. source of greenhouse gases, making up 28% of total emissions (U.S. EPA).</a:t>
            </a:r>
          </a:p>
          <a:p>
            <a:pPr algn="l">
              <a:lnSpc>
                <a:spcPts val="4291"/>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a:p>
            <a:pPr algn="l">
              <a:lnSpc>
                <a:spcPts val="4291"/>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Need for EV Charging Infrastructure</a:t>
            </a:r>
          </a:p>
          <a:p>
            <a:pPr marL="661834" lvl="1" indent="-330917" algn="l">
              <a:lnSpc>
                <a:spcPts val="4291"/>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EV Demand Surge: Rising EV adoption drives demand for charging stations across the U.S.</a:t>
            </a:r>
          </a:p>
          <a:p>
            <a:pPr marL="661834" lvl="1" indent="-330917" algn="l">
              <a:lnSpc>
                <a:spcPts val="4291"/>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Key Challenge: The U.S. requires a well-placed, scalable charging network to efficiently meet future EV demand.</a:t>
            </a:r>
          </a:p>
          <a:p>
            <a:pPr marL="661834" lvl="1" indent="-330917" algn="l">
              <a:lnSpc>
                <a:spcPts val="4291"/>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Boosting EV Confidence: An extensive charging network will help ease range anxiety, encouraging wider EV adoption</a:t>
            </a:r>
          </a:p>
          <a:p>
            <a:pPr algn="l">
              <a:lnSpc>
                <a:spcPts val="4291"/>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3" name="TextBox 3"/>
          <p:cNvSpPr txBox="1"/>
          <p:nvPr/>
        </p:nvSpPr>
        <p:spPr>
          <a:xfrm>
            <a:off x="4370438" y="1257300"/>
            <a:ext cx="9547124" cy="994861"/>
          </a:xfrm>
          <a:prstGeom prst="rect">
            <a:avLst/>
          </a:prstGeom>
        </p:spPr>
        <p:txBody>
          <a:bodyPr lIns="0" tIns="0" rIns="0" bIns="0" rtlCol="0" anchor="t">
            <a:spAutoFit/>
          </a:bodyPr>
          <a:lstStyle/>
          <a:p>
            <a:pPr algn="ctr">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Problem Understanding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849979"/>
            <a:ext cx="11301259" cy="2952454"/>
          </a:xfrm>
          <a:custGeom>
            <a:avLst/>
            <a:gdLst/>
            <a:ahLst/>
            <a:cxnLst/>
            <a:rect l="l" t="t" r="r" b="b"/>
            <a:pathLst>
              <a:path w="11301259" h="2952454">
                <a:moveTo>
                  <a:pt x="0" y="0"/>
                </a:moveTo>
                <a:lnTo>
                  <a:pt x="11301259" y="0"/>
                </a:lnTo>
                <a:lnTo>
                  <a:pt x="11301259" y="2952454"/>
                </a:lnTo>
                <a:lnTo>
                  <a:pt x="0" y="2952454"/>
                </a:lnTo>
                <a:lnTo>
                  <a:pt x="0" y="0"/>
                </a:lnTo>
                <a:close/>
              </a:path>
            </a:pathLst>
          </a:custGeom>
          <a:blipFill>
            <a:blip r:embed="rId3"/>
            <a:stretch>
              <a:fillRect/>
            </a:stretch>
          </a:blipFill>
        </p:spPr>
        <p:txBody>
          <a:bodyPr/>
          <a:lstStyle/>
          <a:p>
            <a:endParaRPr lang="en-IN"/>
          </a:p>
        </p:txBody>
      </p:sp>
      <p:sp>
        <p:nvSpPr>
          <p:cNvPr id="3" name="Freeform 3"/>
          <p:cNvSpPr/>
          <p:nvPr/>
        </p:nvSpPr>
        <p:spPr>
          <a:xfrm>
            <a:off x="228600" y="5802433"/>
            <a:ext cx="11301259" cy="4223846"/>
          </a:xfrm>
          <a:custGeom>
            <a:avLst/>
            <a:gdLst/>
            <a:ahLst/>
            <a:cxnLst/>
            <a:rect l="l" t="t" r="r" b="b"/>
            <a:pathLst>
              <a:path w="11301259" h="4223846">
                <a:moveTo>
                  <a:pt x="0" y="0"/>
                </a:moveTo>
                <a:lnTo>
                  <a:pt x="11301259" y="0"/>
                </a:lnTo>
                <a:lnTo>
                  <a:pt x="11301259" y="4223846"/>
                </a:lnTo>
                <a:lnTo>
                  <a:pt x="0" y="4223846"/>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1811000" y="5143500"/>
            <a:ext cx="6019800" cy="2710935"/>
          </a:xfrm>
          <a:prstGeom prst="rect">
            <a:avLst/>
          </a:prstGeom>
        </p:spPr>
        <p:txBody>
          <a:bodyPr wrap="square" lIns="0" tIns="0" rIns="0" bIns="0" rtlCol="0" anchor="t">
            <a:spAutoFit/>
          </a:bodyPr>
          <a:lstStyle/>
          <a:p>
            <a:pPr algn="l">
              <a:lnSpc>
                <a:spcPts val="4269"/>
              </a:lnSpc>
            </a:pPr>
            <a:r>
              <a:rPr lang="en-US" sz="3049" b="1" u="sng" dirty="0">
                <a:latin typeface="Times New Roman" panose="02020603050405020304" pitchFamily="18" charset="0"/>
                <a:ea typeface="Inter Bold"/>
                <a:cs typeface="Times New Roman" panose="02020603050405020304" pitchFamily="18" charset="0"/>
                <a:sym typeface="Inter Bold"/>
              </a:rPr>
              <a:t>4. SARIMAX Model Configuration:</a:t>
            </a:r>
          </a:p>
          <a:p>
            <a:pPr marL="658392" lvl="1" indent="-329196" algn="l">
              <a:lnSpc>
                <a:spcPts val="4269"/>
              </a:lnSpc>
              <a:buFont typeface="Arial"/>
              <a:buChar char="•"/>
            </a:pPr>
            <a:r>
              <a:rPr lang="en-US" sz="3049" dirty="0">
                <a:latin typeface="Times New Roman" panose="02020603050405020304" pitchFamily="18" charset="0"/>
                <a:ea typeface="Inter"/>
                <a:cs typeface="Times New Roman" panose="02020603050405020304" pitchFamily="18" charset="0"/>
                <a:sym typeface="Inter"/>
              </a:rPr>
              <a:t>Purpose: Fit a SARIMAX model with manually selected parameters.</a:t>
            </a:r>
          </a:p>
          <a:p>
            <a:pPr algn="l">
              <a:lnSpc>
                <a:spcPts val="4269"/>
              </a:lnSpc>
              <a:spcBef>
                <a:spcPct val="0"/>
              </a:spcBef>
            </a:pPr>
            <a:endParaRPr lang="en-US" sz="3049" dirty="0">
              <a:latin typeface="Times New Roman" panose="02020603050405020304" pitchFamily="18" charset="0"/>
              <a:ea typeface="Inter"/>
              <a:cs typeface="Times New Roman" panose="02020603050405020304" pitchFamily="18" charset="0"/>
              <a:sym typeface="Inter"/>
            </a:endParaRPr>
          </a:p>
        </p:txBody>
      </p:sp>
      <p:sp>
        <p:nvSpPr>
          <p:cNvPr id="8" name="TextBox 3">
            <a:extLst>
              <a:ext uri="{FF2B5EF4-FFF2-40B4-BE49-F238E27FC236}">
                <a16:creationId xmlns:a16="http://schemas.microsoft.com/office/drawing/2014/main" id="{A1B1DFBA-C48E-54B3-4C30-703D7F456A31}"/>
              </a:ext>
            </a:extLst>
          </p:cNvPr>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u="sng"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3254784"/>
            <a:ext cx="11301259" cy="593316"/>
          </a:xfrm>
          <a:custGeom>
            <a:avLst/>
            <a:gdLst/>
            <a:ahLst/>
            <a:cxnLst/>
            <a:rect l="l" t="t" r="r" b="b"/>
            <a:pathLst>
              <a:path w="11301259" h="593316">
                <a:moveTo>
                  <a:pt x="0" y="0"/>
                </a:moveTo>
                <a:lnTo>
                  <a:pt x="11301259" y="0"/>
                </a:lnTo>
                <a:lnTo>
                  <a:pt x="11301259" y="593316"/>
                </a:lnTo>
                <a:lnTo>
                  <a:pt x="0" y="593316"/>
                </a:lnTo>
                <a:lnTo>
                  <a:pt x="0" y="0"/>
                </a:lnTo>
                <a:close/>
              </a:path>
            </a:pathLst>
          </a:custGeom>
          <a:blipFill>
            <a:blip r:embed="rId3"/>
            <a:stretch>
              <a:fillRect/>
            </a:stretch>
          </a:blipFill>
        </p:spPr>
        <p:txBody>
          <a:bodyPr/>
          <a:lstStyle/>
          <a:p>
            <a:endParaRPr lang="en-IN"/>
          </a:p>
        </p:txBody>
      </p:sp>
      <p:sp>
        <p:nvSpPr>
          <p:cNvPr id="3" name="Freeform 3"/>
          <p:cNvSpPr/>
          <p:nvPr/>
        </p:nvSpPr>
        <p:spPr>
          <a:xfrm>
            <a:off x="152401" y="3840480"/>
            <a:ext cx="11301258" cy="6304370"/>
          </a:xfrm>
          <a:custGeom>
            <a:avLst/>
            <a:gdLst/>
            <a:ahLst/>
            <a:cxnLst/>
            <a:rect l="l" t="t" r="r" b="b"/>
            <a:pathLst>
              <a:path w="9999482" h="6304370">
                <a:moveTo>
                  <a:pt x="0" y="0"/>
                </a:moveTo>
                <a:lnTo>
                  <a:pt x="9999482" y="0"/>
                </a:lnTo>
                <a:lnTo>
                  <a:pt x="9999482" y="6304370"/>
                </a:lnTo>
                <a:lnTo>
                  <a:pt x="0" y="6304370"/>
                </a:lnTo>
                <a:lnTo>
                  <a:pt x="0" y="0"/>
                </a:lnTo>
                <a:close/>
              </a:path>
            </a:pathLst>
          </a:custGeom>
          <a:blipFill>
            <a:blip r:embed="rId4"/>
            <a:stretch>
              <a:fillRect l="-5705" t="-12878" r="-6144" b="-2436"/>
            </a:stretch>
          </a:blipFill>
        </p:spPr>
        <p:txBody>
          <a:bodyPr/>
          <a:lstStyle/>
          <a:p>
            <a:endParaRPr lang="en-IN"/>
          </a:p>
        </p:txBody>
      </p:sp>
      <p:sp>
        <p:nvSpPr>
          <p:cNvPr id="5" name="TextBox 5"/>
          <p:cNvSpPr txBox="1"/>
          <p:nvPr/>
        </p:nvSpPr>
        <p:spPr>
          <a:xfrm>
            <a:off x="11750040" y="5219700"/>
            <a:ext cx="6156960" cy="3254865"/>
          </a:xfrm>
          <a:prstGeom prst="rect">
            <a:avLst/>
          </a:prstGeom>
        </p:spPr>
        <p:txBody>
          <a:bodyPr wrap="square" lIns="0" tIns="0" rIns="0" bIns="0" rtlCol="0" anchor="t">
            <a:spAutoFit/>
          </a:bodyPr>
          <a:lstStyle/>
          <a:p>
            <a:pPr algn="l">
              <a:lnSpc>
                <a:spcPts val="4269"/>
              </a:lnSpc>
            </a:pPr>
            <a:r>
              <a:rPr lang="en-US" sz="2800" b="1" u="sng" dirty="0">
                <a:latin typeface="Times New Roman" panose="02020603050405020304" pitchFamily="18" charset="0"/>
                <a:ea typeface="Inter Bold"/>
                <a:cs typeface="Times New Roman" panose="02020603050405020304" pitchFamily="18" charset="0"/>
                <a:sym typeface="Inter Bold"/>
              </a:rPr>
              <a:t>5.Forecasting on Test Data:</a:t>
            </a:r>
          </a:p>
          <a:p>
            <a:pPr marL="658392" lvl="1" indent="-329196" algn="l">
              <a:lnSpc>
                <a:spcPts val="4269"/>
              </a:lnSpc>
              <a:buFont typeface="Arial"/>
              <a:buChar char="•"/>
            </a:pPr>
            <a:r>
              <a:rPr lang="en-US" sz="2800" dirty="0">
                <a:latin typeface="Times New Roman" panose="02020603050405020304" pitchFamily="18" charset="0"/>
                <a:ea typeface="Inter"/>
                <a:cs typeface="Times New Roman" panose="02020603050405020304" pitchFamily="18" charset="0"/>
                <a:sym typeface="Inter"/>
              </a:rPr>
              <a:t>Purpose: Validate the SARIMAX model by forecasting test data and comparing predictions with actual values.</a:t>
            </a:r>
          </a:p>
          <a:p>
            <a:pPr algn="l">
              <a:lnSpc>
                <a:spcPts val="4269"/>
              </a:lnSpc>
              <a:spcBef>
                <a:spcPct val="0"/>
              </a:spcBef>
            </a:pPr>
            <a:endParaRPr lang="en-US" sz="2800" dirty="0">
              <a:latin typeface="Times New Roman" panose="02020603050405020304" pitchFamily="18" charset="0"/>
              <a:ea typeface="Inter"/>
              <a:cs typeface="Times New Roman" panose="02020603050405020304" pitchFamily="18" charset="0"/>
              <a:sym typeface="Inter"/>
            </a:endParaRPr>
          </a:p>
        </p:txBody>
      </p:sp>
      <p:sp>
        <p:nvSpPr>
          <p:cNvPr id="8" name="TextBox 3">
            <a:extLst>
              <a:ext uri="{FF2B5EF4-FFF2-40B4-BE49-F238E27FC236}">
                <a16:creationId xmlns:a16="http://schemas.microsoft.com/office/drawing/2014/main" id="{ADB0B001-4AB7-D5C7-1381-D8D12357B019}"/>
              </a:ext>
            </a:extLst>
          </p:cNvPr>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u="sng"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361" y="2771071"/>
            <a:ext cx="13169440" cy="1610429"/>
          </a:xfrm>
          <a:custGeom>
            <a:avLst/>
            <a:gdLst/>
            <a:ahLst/>
            <a:cxnLst/>
            <a:rect l="l" t="t" r="r" b="b"/>
            <a:pathLst>
              <a:path w="11301259" h="1610429">
                <a:moveTo>
                  <a:pt x="0" y="0"/>
                </a:moveTo>
                <a:lnTo>
                  <a:pt x="11301259" y="0"/>
                </a:lnTo>
                <a:lnTo>
                  <a:pt x="11301259" y="1610429"/>
                </a:lnTo>
                <a:lnTo>
                  <a:pt x="0" y="1610429"/>
                </a:lnTo>
                <a:lnTo>
                  <a:pt x="0" y="0"/>
                </a:lnTo>
                <a:close/>
              </a:path>
            </a:pathLst>
          </a:custGeom>
          <a:blipFill>
            <a:blip r:embed="rId3"/>
            <a:stretch>
              <a:fillRect/>
            </a:stretch>
          </a:blipFill>
        </p:spPr>
        <p:txBody>
          <a:bodyPr/>
          <a:lstStyle/>
          <a:p>
            <a:endParaRPr lang="en-IN" dirty="0"/>
          </a:p>
        </p:txBody>
      </p:sp>
      <p:sp>
        <p:nvSpPr>
          <p:cNvPr id="3" name="Freeform 3"/>
          <p:cNvSpPr/>
          <p:nvPr/>
        </p:nvSpPr>
        <p:spPr>
          <a:xfrm>
            <a:off x="89361" y="4381500"/>
            <a:ext cx="8445039" cy="5724829"/>
          </a:xfrm>
          <a:custGeom>
            <a:avLst/>
            <a:gdLst/>
            <a:ahLst/>
            <a:cxnLst/>
            <a:rect l="l" t="t" r="r" b="b"/>
            <a:pathLst>
              <a:path w="9117677" h="5724829">
                <a:moveTo>
                  <a:pt x="0" y="0"/>
                </a:moveTo>
                <a:lnTo>
                  <a:pt x="9117677" y="0"/>
                </a:lnTo>
                <a:lnTo>
                  <a:pt x="9117677" y="5724829"/>
                </a:lnTo>
                <a:lnTo>
                  <a:pt x="0" y="5724829"/>
                </a:lnTo>
                <a:lnTo>
                  <a:pt x="0" y="0"/>
                </a:lnTo>
                <a:close/>
              </a:path>
            </a:pathLst>
          </a:custGeom>
          <a:blipFill>
            <a:blip r:embed="rId4"/>
            <a:stretch>
              <a:fillRect l="-5703" t="-14769" r="-11961" b="-7040"/>
            </a:stretch>
          </a:blipFill>
        </p:spPr>
        <p:txBody>
          <a:bodyPr/>
          <a:lstStyle/>
          <a:p>
            <a:endParaRPr lang="en-IN"/>
          </a:p>
        </p:txBody>
      </p:sp>
      <p:sp>
        <p:nvSpPr>
          <p:cNvPr id="4" name="Freeform 4"/>
          <p:cNvSpPr/>
          <p:nvPr/>
        </p:nvSpPr>
        <p:spPr>
          <a:xfrm>
            <a:off x="8382001" y="4392930"/>
            <a:ext cx="4876800" cy="5701969"/>
          </a:xfrm>
          <a:custGeom>
            <a:avLst/>
            <a:gdLst/>
            <a:ahLst/>
            <a:cxnLst/>
            <a:rect l="l" t="t" r="r" b="b"/>
            <a:pathLst>
              <a:path w="5824563" h="6356958">
                <a:moveTo>
                  <a:pt x="0" y="0"/>
                </a:moveTo>
                <a:lnTo>
                  <a:pt x="5824563" y="0"/>
                </a:lnTo>
                <a:lnTo>
                  <a:pt x="5824563" y="6356958"/>
                </a:lnTo>
                <a:lnTo>
                  <a:pt x="0" y="6356958"/>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3639800" y="5138385"/>
            <a:ext cx="4558839" cy="1600566"/>
          </a:xfrm>
          <a:prstGeom prst="rect">
            <a:avLst/>
          </a:prstGeom>
        </p:spPr>
        <p:txBody>
          <a:bodyPr wrap="square" lIns="0" tIns="0" rIns="0" bIns="0" rtlCol="0" anchor="t">
            <a:spAutoFit/>
          </a:bodyPr>
          <a:lstStyle/>
          <a:p>
            <a:pPr algn="l">
              <a:lnSpc>
                <a:spcPts val="4269"/>
              </a:lnSpc>
              <a:spcBef>
                <a:spcPct val="0"/>
              </a:spcBef>
            </a:pPr>
            <a:r>
              <a:rPr lang="en-US" sz="2800" b="1" u="sng" dirty="0">
                <a:latin typeface="Times New Roman" panose="02020603050405020304" pitchFamily="18" charset="0"/>
                <a:ea typeface="Inter Bold"/>
                <a:cs typeface="Times New Roman" panose="02020603050405020304" pitchFamily="18" charset="0"/>
                <a:sym typeface="Inter Bold"/>
              </a:rPr>
              <a:t>6. Forecasting Future EV Counts for Snohomish County</a:t>
            </a:r>
          </a:p>
        </p:txBody>
      </p:sp>
      <p:sp>
        <p:nvSpPr>
          <p:cNvPr id="7" name="TextBox 3">
            <a:extLst>
              <a:ext uri="{FF2B5EF4-FFF2-40B4-BE49-F238E27FC236}">
                <a16:creationId xmlns:a16="http://schemas.microsoft.com/office/drawing/2014/main" id="{E10B0B06-9693-84DC-A389-B1759B3F14E4}"/>
              </a:ext>
            </a:extLst>
          </p:cNvPr>
          <p:cNvSpPr txBox="1"/>
          <p:nvPr/>
        </p:nvSpPr>
        <p:spPr>
          <a:xfrm>
            <a:off x="4648200" y="1333500"/>
            <a:ext cx="14514974" cy="756617"/>
          </a:xfrm>
          <a:prstGeom prst="rect">
            <a:avLst/>
          </a:prstGeom>
        </p:spPr>
        <p:txBody>
          <a:bodyPr lIns="0" tIns="0" rIns="0" bIns="0" rtlCol="0" anchor="t">
            <a:spAutoFit/>
          </a:bodyPr>
          <a:lstStyle/>
          <a:p>
            <a:pPr algn="l">
              <a:lnSpc>
                <a:spcPts val="5925"/>
              </a:lnSpc>
              <a:spcBef>
                <a:spcPct val="0"/>
              </a:spcBef>
            </a:pPr>
            <a:r>
              <a:rPr lang="en-US" sz="5400" dirty="0">
                <a:latin typeface="Times New Roman" panose="02020603050405020304" pitchFamily="18" charset="0"/>
                <a:ea typeface="Archivo Black"/>
                <a:cs typeface="Times New Roman" panose="02020603050405020304" pitchFamily="18" charset="0"/>
                <a:sym typeface="Archivo Black"/>
              </a:rPr>
              <a:t>Evaluating Models for Top 10 Counties with EVs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00" y="5053316"/>
            <a:ext cx="12173320" cy="5156220"/>
          </a:xfrm>
          <a:custGeom>
            <a:avLst/>
            <a:gdLst/>
            <a:ahLst/>
            <a:cxnLst/>
            <a:rect l="l" t="t" r="r" b="b"/>
            <a:pathLst>
              <a:path w="15277690" h="5156220">
                <a:moveTo>
                  <a:pt x="0" y="0"/>
                </a:moveTo>
                <a:lnTo>
                  <a:pt x="15277690" y="0"/>
                </a:lnTo>
                <a:lnTo>
                  <a:pt x="15277690" y="5156220"/>
                </a:lnTo>
                <a:lnTo>
                  <a:pt x="0" y="5156220"/>
                </a:lnTo>
                <a:lnTo>
                  <a:pt x="0" y="0"/>
                </a:lnTo>
                <a:close/>
              </a:path>
            </a:pathLst>
          </a:custGeom>
          <a:blipFill>
            <a:blip r:embed="rId3"/>
            <a:stretch>
              <a:fillRect/>
            </a:stretch>
          </a:blipFill>
        </p:spPr>
        <p:txBody>
          <a:bodyPr/>
          <a:lstStyle/>
          <a:p>
            <a:endParaRPr lang="en-IN"/>
          </a:p>
        </p:txBody>
      </p:sp>
      <p:sp>
        <p:nvSpPr>
          <p:cNvPr id="3" name="Freeform 3"/>
          <p:cNvSpPr/>
          <p:nvPr/>
        </p:nvSpPr>
        <p:spPr>
          <a:xfrm>
            <a:off x="64400" y="2171700"/>
            <a:ext cx="12173320" cy="2698176"/>
          </a:xfrm>
          <a:custGeom>
            <a:avLst/>
            <a:gdLst/>
            <a:ahLst/>
            <a:cxnLst/>
            <a:rect l="l" t="t" r="r" b="b"/>
            <a:pathLst>
              <a:path w="11301259" h="2698176">
                <a:moveTo>
                  <a:pt x="0" y="0"/>
                </a:moveTo>
                <a:lnTo>
                  <a:pt x="11301259" y="0"/>
                </a:lnTo>
                <a:lnTo>
                  <a:pt x="11301259" y="2698176"/>
                </a:lnTo>
                <a:lnTo>
                  <a:pt x="0" y="269817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2649200" y="3924300"/>
            <a:ext cx="5105400" cy="5238165"/>
          </a:xfrm>
          <a:prstGeom prst="rect">
            <a:avLst/>
          </a:prstGeom>
        </p:spPr>
        <p:txBody>
          <a:bodyPr wrap="square" lIns="0" tIns="0" rIns="0" bIns="0" rtlCol="0" anchor="t">
            <a:spAutoFit/>
          </a:bodyPr>
          <a:lstStyle/>
          <a:p>
            <a:pPr algn="l">
              <a:lnSpc>
                <a:spcPts val="5925"/>
              </a:lnSpc>
            </a:pPr>
            <a:r>
              <a:rPr lang="en-US" sz="4232" u="sng" dirty="0">
                <a:latin typeface="Algerian" panose="04020705040A02060702" pitchFamily="82" charset="0"/>
                <a:ea typeface="Archivo Black"/>
                <a:cs typeface="Archivo Black"/>
                <a:sym typeface="Archivo Black"/>
              </a:rPr>
              <a:t>Predicted EV Demand </a:t>
            </a:r>
            <a:br>
              <a:rPr lang="en-US" sz="4232" u="sng" dirty="0">
                <a:latin typeface="Algerian" panose="04020705040A02060702" pitchFamily="82" charset="0"/>
                <a:ea typeface="Archivo Black"/>
                <a:cs typeface="Archivo Black"/>
                <a:sym typeface="Archivo Black"/>
              </a:rPr>
            </a:br>
            <a:r>
              <a:rPr lang="en-US" sz="4232" u="sng" dirty="0">
                <a:latin typeface="Algerian" panose="04020705040A02060702" pitchFamily="82" charset="0"/>
                <a:ea typeface="Archivo Black"/>
                <a:cs typeface="Archivo Black"/>
                <a:sym typeface="Archivo Black"/>
              </a:rPr>
              <a:t>vs</a:t>
            </a:r>
            <a:br>
              <a:rPr lang="en-US" sz="4232" u="sng" dirty="0">
                <a:latin typeface="Algerian" panose="04020705040A02060702" pitchFamily="82" charset="0"/>
                <a:ea typeface="Archivo Black"/>
                <a:cs typeface="Archivo Black"/>
                <a:sym typeface="Archivo Black"/>
              </a:rPr>
            </a:br>
            <a:r>
              <a:rPr lang="en-US" sz="4232" u="sng" dirty="0">
                <a:latin typeface="Algerian" panose="04020705040A02060702" pitchFamily="82" charset="0"/>
                <a:ea typeface="Archivo Black"/>
                <a:cs typeface="Archivo Black"/>
                <a:sym typeface="Archivo Black"/>
              </a:rPr>
              <a:t> Existing Charging Infrastructure</a:t>
            </a:r>
          </a:p>
          <a:p>
            <a:pPr algn="l">
              <a:lnSpc>
                <a:spcPts val="5925"/>
              </a:lnSpc>
              <a:spcBef>
                <a:spcPct val="0"/>
              </a:spcBef>
            </a:pPr>
            <a:endParaRPr lang="en-US" sz="4232" u="sng" dirty="0">
              <a:latin typeface="Algerian" panose="04020705040A02060702" pitchFamily="82" charset="0"/>
              <a:ea typeface="Archivo Black"/>
              <a:cs typeface="Archivo Black"/>
              <a:sym typeface="Archivo Black"/>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7200" y="4784331"/>
            <a:ext cx="14514974" cy="759952"/>
          </a:xfrm>
          <a:prstGeom prst="rect">
            <a:avLst/>
          </a:prstGeom>
        </p:spPr>
        <p:txBody>
          <a:bodyPr lIns="0" tIns="0" rIns="0" bIns="0" rtlCol="0" anchor="t">
            <a:spAutoFit/>
          </a:bodyPr>
          <a:lstStyle/>
          <a:p>
            <a:pPr algn="l">
              <a:lnSpc>
                <a:spcPts val="5925"/>
              </a:lnSpc>
            </a:pPr>
            <a:r>
              <a:rPr lang="en-US" sz="5400" dirty="0">
                <a:latin typeface="Times New Roman" panose="02020603050405020304" pitchFamily="18" charset="0"/>
                <a:ea typeface="Archivo Black"/>
                <a:cs typeface="Times New Roman" panose="02020603050405020304" pitchFamily="18" charset="0"/>
                <a:sym typeface="Archivo Black"/>
              </a:rPr>
              <a:t>Let’s see some charts in Dashboard</a:t>
            </a:r>
          </a:p>
        </p:txBody>
      </p:sp>
      <p:sp>
        <p:nvSpPr>
          <p:cNvPr id="3" name="TextBox 2">
            <a:extLst>
              <a:ext uri="{FF2B5EF4-FFF2-40B4-BE49-F238E27FC236}">
                <a16:creationId xmlns:a16="http://schemas.microsoft.com/office/drawing/2014/main" id="{AE985809-B572-AF72-0467-15D52599F8B9}"/>
              </a:ext>
            </a:extLst>
          </p:cNvPr>
          <p:cNvSpPr txBox="1"/>
          <p:nvPr/>
        </p:nvSpPr>
        <p:spPr>
          <a:xfrm>
            <a:off x="4038600" y="6057900"/>
            <a:ext cx="13182600" cy="369332"/>
          </a:xfrm>
          <a:prstGeom prst="rect">
            <a:avLst/>
          </a:prstGeom>
          <a:noFill/>
        </p:spPr>
        <p:txBody>
          <a:bodyPr wrap="square" rtlCol="0">
            <a:spAutoFit/>
          </a:bodyPr>
          <a:lstStyle/>
          <a:p>
            <a:r>
              <a:rPr lang="en-IN" dirty="0">
                <a:solidFill>
                  <a:srgbClr val="FF0000"/>
                </a:solidFill>
                <a:hlinkClick r:id="rId3"/>
              </a:rPr>
              <a:t>https://public.tableau.com/shared/N9SFPQZH9?:display_count=n&amp;:origin=</a:t>
            </a:r>
            <a:r>
              <a:rPr lang="en-IN" dirty="0" err="1">
                <a:solidFill>
                  <a:srgbClr val="FF0000"/>
                </a:solidFill>
                <a:hlinkClick r:id="rId3"/>
              </a:rPr>
              <a:t>viz_share_link</a:t>
            </a:r>
            <a:endParaRPr lang="en-IN"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2400" y="723900"/>
            <a:ext cx="14514974" cy="756617"/>
          </a:xfrm>
          <a:prstGeom prst="rect">
            <a:avLst/>
          </a:prstGeom>
        </p:spPr>
        <p:txBody>
          <a:bodyPr lIns="0" tIns="0" rIns="0" bIns="0" rtlCol="0" anchor="t">
            <a:spAutoFit/>
          </a:bodyPr>
          <a:lstStyle/>
          <a:p>
            <a:pPr algn="l">
              <a:lnSpc>
                <a:spcPts val="5925"/>
              </a:lnSpc>
              <a:spcBef>
                <a:spcPct val="0"/>
              </a:spcBef>
            </a:pPr>
            <a:r>
              <a:rPr lang="en-US" sz="5400" dirty="0">
                <a:latin typeface="Times New Roman" panose="02020603050405020304" pitchFamily="18" charset="0"/>
                <a:ea typeface="Archivo Black"/>
                <a:cs typeface="Times New Roman" panose="02020603050405020304" pitchFamily="18" charset="0"/>
                <a:sym typeface="Archivo Black"/>
              </a:rPr>
              <a:t>Key Insights on EV-to-Charger Ratios</a:t>
            </a:r>
          </a:p>
        </p:txBody>
      </p:sp>
      <p:sp>
        <p:nvSpPr>
          <p:cNvPr id="3" name="TextBox 3"/>
          <p:cNvSpPr txBox="1"/>
          <p:nvPr/>
        </p:nvSpPr>
        <p:spPr>
          <a:xfrm>
            <a:off x="76200" y="1902525"/>
            <a:ext cx="15654257" cy="8372485"/>
          </a:xfrm>
          <a:prstGeom prst="rect">
            <a:avLst/>
          </a:prstGeom>
        </p:spPr>
        <p:txBody>
          <a:bodyPr wrap="square" lIns="0" tIns="0" rIns="0" bIns="0" rtlCol="0" anchor="t">
            <a:spAutoFit/>
          </a:bodyPr>
          <a:lstStyle/>
          <a:p>
            <a:pPr algn="l">
              <a:lnSpc>
                <a:spcPts val="4694"/>
              </a:lnSpc>
              <a:spcBef>
                <a:spcPct val="0"/>
              </a:spcBef>
            </a:pPr>
            <a:r>
              <a:rPr lang="en-US" sz="2400" b="1" u="sng" dirty="0">
                <a:latin typeface="Times New Roman" panose="02020603050405020304" pitchFamily="18" charset="0"/>
                <a:ea typeface="Inter Bold"/>
                <a:cs typeface="Times New Roman" panose="02020603050405020304" pitchFamily="18" charset="0"/>
                <a:sym typeface="Inter Bold"/>
              </a:rPr>
              <a:t>High "EVs per Charger" Ratios:</a:t>
            </a:r>
          </a:p>
          <a:p>
            <a:pPr marL="723912" lvl="1" indent="-361956" algn="l">
              <a:lnSpc>
                <a:spcPts val="4694"/>
              </a:lnSpc>
              <a:buFont typeface="Arial"/>
              <a:buChar char="•"/>
            </a:pPr>
            <a:r>
              <a:rPr lang="en-US" sz="2400" dirty="0">
                <a:latin typeface="Times New Roman" panose="02020603050405020304" pitchFamily="18" charset="0"/>
                <a:ea typeface="Inter"/>
                <a:cs typeface="Times New Roman" panose="02020603050405020304" pitchFamily="18" charset="0"/>
                <a:sym typeface="Inter"/>
              </a:rPr>
              <a:t>Clark County: Ratio of 260 EVs per charger.</a:t>
            </a:r>
          </a:p>
          <a:p>
            <a:pPr marL="723912" lvl="1" indent="-361956" algn="l">
              <a:lnSpc>
                <a:spcPts val="4694"/>
              </a:lnSpc>
              <a:buFont typeface="Arial"/>
              <a:buChar char="•"/>
            </a:pPr>
            <a:r>
              <a:rPr lang="en-US" sz="2400" dirty="0">
                <a:latin typeface="Times New Roman" panose="02020603050405020304" pitchFamily="18" charset="0"/>
                <a:ea typeface="Inter"/>
                <a:cs typeface="Times New Roman" panose="02020603050405020304" pitchFamily="18" charset="0"/>
                <a:sym typeface="Inter"/>
              </a:rPr>
              <a:t>Snohomish County: Ratio of 233 EVs per charger.</a:t>
            </a:r>
          </a:p>
          <a:p>
            <a:pPr marL="723912" lvl="1" indent="-361956" algn="l">
              <a:lnSpc>
                <a:spcPts val="4694"/>
              </a:lnSpc>
              <a:buFont typeface="Arial"/>
              <a:buChar char="•"/>
            </a:pPr>
            <a:r>
              <a:rPr lang="en-US" sz="2400" dirty="0">
                <a:latin typeface="Times New Roman" panose="02020603050405020304" pitchFamily="18" charset="0"/>
                <a:ea typeface="Inter"/>
                <a:cs typeface="Times New Roman" panose="02020603050405020304" pitchFamily="18" charset="0"/>
                <a:sym typeface="Inter"/>
              </a:rPr>
              <a:t>Kitsap County: Ratio of 160 EVs per charger.</a:t>
            </a:r>
          </a:p>
          <a:p>
            <a:pPr algn="l">
              <a:lnSpc>
                <a:spcPts val="4694"/>
              </a:lnSpc>
              <a:spcBef>
                <a:spcPct val="0"/>
              </a:spcBef>
            </a:pPr>
            <a:r>
              <a:rPr lang="en-US" sz="2400" dirty="0">
                <a:latin typeface="Times New Roman" panose="02020603050405020304" pitchFamily="18" charset="0"/>
                <a:ea typeface="Inter"/>
                <a:cs typeface="Times New Roman" panose="02020603050405020304" pitchFamily="18" charset="0"/>
                <a:sym typeface="Inter"/>
              </a:rPr>
              <a:t>These high ratios indicate insufficient charging infrastructure to meet projected EV growth by 2026, necessitating urgent expansion to avoid charging bottlenecks.</a:t>
            </a:r>
            <a:br>
              <a:rPr lang="en-US" sz="2400" dirty="0">
                <a:latin typeface="Times New Roman" panose="02020603050405020304" pitchFamily="18" charset="0"/>
                <a:ea typeface="Inter"/>
                <a:cs typeface="Times New Roman" panose="02020603050405020304" pitchFamily="18" charset="0"/>
                <a:sym typeface="Inter"/>
              </a:rPr>
            </a:br>
            <a:endParaRPr lang="en-US" sz="2400" dirty="0">
              <a:latin typeface="Times New Roman" panose="02020603050405020304" pitchFamily="18" charset="0"/>
              <a:ea typeface="Inter"/>
              <a:cs typeface="Times New Roman" panose="02020603050405020304" pitchFamily="18" charset="0"/>
              <a:sym typeface="Inter"/>
            </a:endParaRPr>
          </a:p>
          <a:p>
            <a:pPr algn="l">
              <a:lnSpc>
                <a:spcPts val="4836"/>
              </a:lnSpc>
              <a:spcBef>
                <a:spcPct val="0"/>
              </a:spcBef>
            </a:pPr>
            <a:r>
              <a:rPr lang="en-US" sz="2400" b="1" u="sng" dirty="0">
                <a:latin typeface="Times New Roman" panose="02020603050405020304" pitchFamily="18" charset="0"/>
                <a:ea typeface="Inter Bold"/>
                <a:cs typeface="Times New Roman" panose="02020603050405020304" pitchFamily="18" charset="0"/>
                <a:sym typeface="Inter Bold"/>
              </a:rPr>
              <a:t>Factors Influencing Optimal Charger Placement:</a:t>
            </a:r>
          </a:p>
          <a:p>
            <a:pPr marL="342900" indent="-342900" algn="l">
              <a:lnSpc>
                <a:spcPts val="4694"/>
              </a:lnSpc>
              <a:spcBef>
                <a:spcPct val="0"/>
              </a:spcBef>
              <a:buFont typeface="Arial" panose="020B0604020202020204" pitchFamily="34" charset="0"/>
              <a:buChar char="•"/>
            </a:pPr>
            <a:r>
              <a:rPr lang="en-US" sz="2400" b="1" dirty="0">
                <a:latin typeface="Times New Roman" panose="02020603050405020304" pitchFamily="18" charset="0"/>
                <a:ea typeface="Inter Bold"/>
                <a:cs typeface="Times New Roman" panose="02020603050405020304" pitchFamily="18" charset="0"/>
                <a:sym typeface="Inter Bold"/>
              </a:rPr>
              <a:t>Proximity to Airports</a:t>
            </a:r>
            <a:r>
              <a:rPr lang="en-US" sz="2400" dirty="0">
                <a:latin typeface="Times New Roman" panose="02020603050405020304" pitchFamily="18" charset="0"/>
                <a:ea typeface="Inter"/>
                <a:cs typeface="Times New Roman" panose="02020603050405020304" pitchFamily="18" charset="0"/>
                <a:sym typeface="Inter"/>
              </a:rPr>
              <a:t>: Airports serve as high-traffic areas for rideshare drivers, making them ideal locations for chargers (e.g., Snohomish County).</a:t>
            </a:r>
          </a:p>
          <a:p>
            <a:pPr marL="342900" indent="-342900" algn="l">
              <a:lnSpc>
                <a:spcPts val="4694"/>
              </a:lnSpc>
              <a:spcBef>
                <a:spcPct val="0"/>
              </a:spcBef>
              <a:buFont typeface="Arial" panose="020B0604020202020204" pitchFamily="34" charset="0"/>
              <a:buChar char="•"/>
            </a:pPr>
            <a:r>
              <a:rPr lang="en-US" sz="2400" b="1" dirty="0">
                <a:latin typeface="Times New Roman" panose="02020603050405020304" pitchFamily="18" charset="0"/>
                <a:ea typeface="Inter Bold"/>
                <a:cs typeface="Times New Roman" panose="02020603050405020304" pitchFamily="18" charset="0"/>
                <a:sym typeface="Inter Bold"/>
              </a:rPr>
              <a:t>Proximity to Highways</a:t>
            </a:r>
            <a:r>
              <a:rPr lang="en-US" sz="2400" dirty="0">
                <a:latin typeface="Times New Roman" panose="02020603050405020304" pitchFamily="18" charset="0"/>
                <a:ea typeface="Inter"/>
                <a:cs typeface="Times New Roman" panose="02020603050405020304" pitchFamily="18" charset="0"/>
                <a:sym typeface="Inter"/>
              </a:rPr>
              <a:t>: Major highways in transit-heavy counties like Kitsap and Clark need strategically placed chargers for long-distance drivers.</a:t>
            </a:r>
          </a:p>
          <a:p>
            <a:pPr marL="342900" indent="-342900" algn="l">
              <a:lnSpc>
                <a:spcPts val="4694"/>
              </a:lnSpc>
              <a:spcBef>
                <a:spcPct val="0"/>
              </a:spcBef>
              <a:buFont typeface="Arial" panose="020B0604020202020204" pitchFamily="34" charset="0"/>
              <a:buChar char="•"/>
            </a:pPr>
            <a:r>
              <a:rPr lang="en-US" sz="2400" b="1" dirty="0">
                <a:latin typeface="Times New Roman" panose="02020603050405020304" pitchFamily="18" charset="0"/>
                <a:ea typeface="Inter Bold"/>
                <a:cs typeface="Times New Roman" panose="02020603050405020304" pitchFamily="18" charset="0"/>
                <a:sym typeface="Inter Bold"/>
              </a:rPr>
              <a:t>Proximity to Commercial Centers</a:t>
            </a:r>
            <a:r>
              <a:rPr lang="en-US" sz="2400" dirty="0">
                <a:latin typeface="Times New Roman" panose="02020603050405020304" pitchFamily="18" charset="0"/>
                <a:ea typeface="Inter"/>
                <a:cs typeface="Times New Roman" panose="02020603050405020304" pitchFamily="18" charset="0"/>
                <a:sym typeface="Inter"/>
              </a:rPr>
              <a:t>: Chargers near business districts and shopping areas (e.g., Snohomish) allow EV owners to charge while working or shopping.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5000" y="1028700"/>
            <a:ext cx="17017750" cy="694677"/>
          </a:xfrm>
          <a:prstGeom prst="rect">
            <a:avLst/>
          </a:prstGeom>
        </p:spPr>
        <p:txBody>
          <a:bodyPr lIns="0" tIns="0" rIns="0" bIns="0" rtlCol="0" anchor="t">
            <a:spAutoFit/>
          </a:bodyPr>
          <a:lstStyle/>
          <a:p>
            <a:pPr algn="l">
              <a:lnSpc>
                <a:spcPts val="5925"/>
              </a:lnSpc>
              <a:spcBef>
                <a:spcPct val="0"/>
              </a:spcBef>
            </a:pPr>
            <a:r>
              <a:rPr lang="en-US" sz="4232" dirty="0">
                <a:latin typeface="Times New Roman" panose="02020603050405020304" pitchFamily="18" charset="0"/>
                <a:ea typeface="Archivo Black"/>
                <a:cs typeface="Times New Roman" panose="02020603050405020304" pitchFamily="18" charset="0"/>
                <a:sym typeface="Archivo Black"/>
              </a:rPr>
              <a:t>County Recommendations for EV Charging Infrastructure Investment</a:t>
            </a:r>
          </a:p>
        </p:txBody>
      </p:sp>
      <p:sp>
        <p:nvSpPr>
          <p:cNvPr id="3" name="TextBox 3"/>
          <p:cNvSpPr txBox="1"/>
          <p:nvPr/>
        </p:nvSpPr>
        <p:spPr>
          <a:xfrm>
            <a:off x="294141" y="2324100"/>
            <a:ext cx="8489241" cy="8959440"/>
          </a:xfrm>
          <a:prstGeom prst="rect">
            <a:avLst/>
          </a:prstGeom>
        </p:spPr>
        <p:txBody>
          <a:bodyPr lIns="0" tIns="0" rIns="0" bIns="0" rtlCol="0" anchor="t">
            <a:spAutoFit/>
          </a:bodyPr>
          <a:lstStyle/>
          <a:p>
            <a:pPr algn="l">
              <a:lnSpc>
                <a:spcPts val="4414"/>
              </a:lnSpc>
            </a:pPr>
            <a:r>
              <a:rPr lang="en-US" sz="2400" dirty="0">
                <a:latin typeface="Times New Roman" panose="02020603050405020304" pitchFamily="18" charset="0"/>
                <a:ea typeface="Inter"/>
                <a:cs typeface="Times New Roman" panose="02020603050405020304" pitchFamily="18" charset="0"/>
                <a:sym typeface="Inter"/>
              </a:rPr>
              <a:t>1. </a:t>
            </a:r>
            <a:r>
              <a:rPr lang="en-US" sz="2400" b="1" dirty="0">
                <a:latin typeface="Times New Roman" panose="02020603050405020304" pitchFamily="18" charset="0"/>
                <a:ea typeface="Inter Bold"/>
                <a:cs typeface="Times New Roman" panose="02020603050405020304" pitchFamily="18" charset="0"/>
                <a:sym typeface="Inter Bold"/>
              </a:rPr>
              <a:t>Clark County:</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EVs per Charger Ratio: Highest ratio, indicating strong demand.</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Key Locations: Commercial centers, near Portland International Airport (PDX).</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Recommendation: Install chargers in business districts to support commuters and visitors.</a:t>
            </a:r>
          </a:p>
          <a:p>
            <a:pPr algn="l">
              <a:lnSpc>
                <a:spcPts val="4414"/>
              </a:lnSpc>
              <a:spcBef>
                <a:spcPct val="0"/>
              </a:spcBef>
            </a:pPr>
            <a:r>
              <a:rPr lang="en-US" sz="2400" dirty="0">
                <a:latin typeface="Times New Roman" panose="02020603050405020304" pitchFamily="18" charset="0"/>
                <a:ea typeface="Inter"/>
                <a:cs typeface="Times New Roman" panose="02020603050405020304" pitchFamily="18" charset="0"/>
                <a:sym typeface="Inter"/>
              </a:rPr>
              <a:t>2. </a:t>
            </a:r>
            <a:r>
              <a:rPr lang="en-US" sz="2400" b="1" dirty="0">
                <a:latin typeface="Times New Roman" panose="02020603050405020304" pitchFamily="18" charset="0"/>
                <a:ea typeface="Inter Bold"/>
                <a:cs typeface="Times New Roman" panose="02020603050405020304" pitchFamily="18" charset="0"/>
                <a:sym typeface="Inter Bold"/>
              </a:rPr>
              <a:t>Snohomish County:</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EVs per Charger Ratio: High demand due to growing EV adoption.</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Key Locations: Highway 2, business districts, Paine Field Airport.</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Recommendation: Expand infrastructure near transit routes and commercial hubs.</a:t>
            </a:r>
          </a:p>
          <a:p>
            <a:pPr algn="l">
              <a:lnSpc>
                <a:spcPts val="4414"/>
              </a:lnSpc>
              <a:spcBef>
                <a:spcPct val="0"/>
              </a:spcBef>
            </a:pPr>
            <a:endParaRPr lang="en-US" sz="2400" dirty="0">
              <a:latin typeface="Times New Roman" panose="02020603050405020304" pitchFamily="18" charset="0"/>
              <a:ea typeface="Inter"/>
              <a:cs typeface="Times New Roman" panose="02020603050405020304" pitchFamily="18" charset="0"/>
              <a:sym typeface="Inter"/>
            </a:endParaRPr>
          </a:p>
          <a:p>
            <a:pPr algn="l">
              <a:lnSpc>
                <a:spcPts val="4414"/>
              </a:lnSpc>
              <a:spcBef>
                <a:spcPct val="0"/>
              </a:spcBef>
            </a:pPr>
            <a:endParaRPr lang="en-US" sz="2400" dirty="0">
              <a:latin typeface="Times New Roman" panose="02020603050405020304" pitchFamily="18" charset="0"/>
              <a:ea typeface="Inter"/>
              <a:cs typeface="Times New Roman" panose="02020603050405020304" pitchFamily="18" charset="0"/>
              <a:sym typeface="Inter"/>
            </a:endParaRPr>
          </a:p>
        </p:txBody>
      </p:sp>
      <p:sp>
        <p:nvSpPr>
          <p:cNvPr id="4" name="TextBox 4"/>
          <p:cNvSpPr txBox="1"/>
          <p:nvPr/>
        </p:nvSpPr>
        <p:spPr>
          <a:xfrm>
            <a:off x="8783382" y="2316480"/>
            <a:ext cx="9041034" cy="7830670"/>
          </a:xfrm>
          <a:prstGeom prst="rect">
            <a:avLst/>
          </a:prstGeom>
        </p:spPr>
        <p:txBody>
          <a:bodyPr lIns="0" tIns="0" rIns="0" bIns="0" rtlCol="0" anchor="t">
            <a:spAutoFit/>
          </a:bodyPr>
          <a:lstStyle/>
          <a:p>
            <a:pPr algn="l">
              <a:lnSpc>
                <a:spcPts val="4414"/>
              </a:lnSpc>
              <a:spcBef>
                <a:spcPct val="0"/>
              </a:spcBef>
            </a:pPr>
            <a:r>
              <a:rPr lang="en-US" sz="2400" dirty="0">
                <a:latin typeface="Times New Roman" panose="02020603050405020304" pitchFamily="18" charset="0"/>
                <a:ea typeface="Inter"/>
                <a:cs typeface="Times New Roman" panose="02020603050405020304" pitchFamily="18" charset="0"/>
                <a:sym typeface="Inter"/>
              </a:rPr>
              <a:t>3. </a:t>
            </a:r>
            <a:r>
              <a:rPr lang="en-US" sz="2400" b="1" dirty="0">
                <a:latin typeface="Times New Roman" panose="02020603050405020304" pitchFamily="18" charset="0"/>
                <a:ea typeface="Inter Bold"/>
                <a:cs typeface="Times New Roman" panose="02020603050405020304" pitchFamily="18" charset="0"/>
                <a:sym typeface="Inter Bold"/>
              </a:rPr>
              <a:t>Kitsap County:</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EVs per Charger Ratio: High ratio due to ferry-driven commuter demand.</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Key Locations: Ferry terminals and suburban centers.</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Recommendation: Focus on chargers near ferry routes to serve commuters and visitors.</a:t>
            </a:r>
            <a:br>
              <a:rPr lang="en-US" sz="2400" dirty="0">
                <a:latin typeface="Times New Roman" panose="02020603050405020304" pitchFamily="18" charset="0"/>
                <a:ea typeface="Inter"/>
                <a:cs typeface="Times New Roman" panose="02020603050405020304" pitchFamily="18" charset="0"/>
                <a:sym typeface="Inter"/>
              </a:rPr>
            </a:br>
            <a:endParaRPr lang="en-US" sz="2400" dirty="0">
              <a:latin typeface="Times New Roman" panose="02020603050405020304" pitchFamily="18" charset="0"/>
              <a:ea typeface="Inter"/>
              <a:cs typeface="Times New Roman" panose="02020603050405020304" pitchFamily="18" charset="0"/>
              <a:sym typeface="Inter"/>
            </a:endParaRPr>
          </a:p>
          <a:p>
            <a:pPr algn="l">
              <a:lnSpc>
                <a:spcPts val="4414"/>
              </a:lnSpc>
              <a:spcBef>
                <a:spcPct val="0"/>
              </a:spcBef>
            </a:pPr>
            <a:r>
              <a:rPr lang="en-US" sz="2400" dirty="0">
                <a:latin typeface="Times New Roman" panose="02020603050405020304" pitchFamily="18" charset="0"/>
                <a:ea typeface="Inter"/>
                <a:cs typeface="Times New Roman" panose="02020603050405020304" pitchFamily="18" charset="0"/>
                <a:sym typeface="Inter"/>
              </a:rPr>
              <a:t>4. </a:t>
            </a:r>
            <a:r>
              <a:rPr lang="en-US" sz="2400" b="1" dirty="0">
                <a:latin typeface="Times New Roman" panose="02020603050405020304" pitchFamily="18" charset="0"/>
                <a:ea typeface="Inter Bold"/>
                <a:cs typeface="Times New Roman" panose="02020603050405020304" pitchFamily="18" charset="0"/>
                <a:sym typeface="Inter Bold"/>
              </a:rPr>
              <a:t>Thurston County:</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EVs per Charger Ratio: High ratio, with demand from government and highway activity.</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Key Locations: Interstate 5, government offices, commercial areas.</a:t>
            </a:r>
          </a:p>
          <a:p>
            <a:pPr marL="680733" lvl="1" indent="-340366" algn="l">
              <a:lnSpc>
                <a:spcPts val="4414"/>
              </a:lnSpc>
              <a:spcBef>
                <a:spcPct val="0"/>
              </a:spcBef>
              <a:buFont typeface="Arial"/>
              <a:buChar char="•"/>
            </a:pPr>
            <a:r>
              <a:rPr lang="en-US" sz="2400" dirty="0">
                <a:latin typeface="Times New Roman" panose="02020603050405020304" pitchFamily="18" charset="0"/>
                <a:ea typeface="Inter"/>
                <a:cs typeface="Times New Roman" panose="02020603050405020304" pitchFamily="18" charset="0"/>
                <a:sym typeface="Inter"/>
              </a:rPr>
              <a:t>Recommendation: Prioritize chargers along Interstate 5 and in urban hubs.</a:t>
            </a:r>
          </a:p>
          <a:p>
            <a:pPr algn="l">
              <a:lnSpc>
                <a:spcPts val="4414"/>
              </a:lnSpc>
              <a:spcBef>
                <a:spcPct val="0"/>
              </a:spcBef>
            </a:pPr>
            <a:endParaRPr lang="en-US" sz="2400" dirty="0">
              <a:latin typeface="Times New Roman" panose="02020603050405020304" pitchFamily="18" charset="0"/>
              <a:ea typeface="Inter"/>
              <a:cs typeface="Times New Roman" panose="02020603050405020304" pitchFamily="18" charset="0"/>
              <a:sym typeface="Inte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11000" y="1061782"/>
            <a:ext cx="17017750" cy="856004"/>
          </a:xfrm>
          <a:prstGeom prst="rect">
            <a:avLst/>
          </a:prstGeom>
        </p:spPr>
        <p:txBody>
          <a:bodyPr lIns="0" tIns="0" rIns="0" bIns="0" rtlCol="0" anchor="t">
            <a:spAutoFit/>
          </a:bodyPr>
          <a:lstStyle/>
          <a:p>
            <a:pPr algn="l">
              <a:lnSpc>
                <a:spcPts val="5925"/>
              </a:lnSpc>
              <a:spcBef>
                <a:spcPct val="0"/>
              </a:spcBef>
            </a:pPr>
            <a:r>
              <a:rPr lang="en-US" sz="9600" u="sng" dirty="0">
                <a:latin typeface="Times New Roman" panose="02020603050405020304" pitchFamily="18" charset="0"/>
                <a:ea typeface="Archivo Black"/>
                <a:cs typeface="Times New Roman" panose="02020603050405020304" pitchFamily="18" charset="0"/>
                <a:sym typeface="Archivo Black"/>
              </a:rPr>
              <a:t>Conclusion</a:t>
            </a:r>
          </a:p>
        </p:txBody>
      </p:sp>
      <p:sp>
        <p:nvSpPr>
          <p:cNvPr id="3" name="TextBox 3"/>
          <p:cNvSpPr txBox="1"/>
          <p:nvPr/>
        </p:nvSpPr>
        <p:spPr>
          <a:xfrm>
            <a:off x="685800" y="1917786"/>
            <a:ext cx="17436662" cy="8369214"/>
          </a:xfrm>
          <a:prstGeom prst="rect">
            <a:avLst/>
          </a:prstGeom>
        </p:spPr>
        <p:txBody>
          <a:bodyPr lIns="0" tIns="0" rIns="0" bIns="0" rtlCol="0" anchor="t">
            <a:spAutoFit/>
          </a:bodyPr>
          <a:lstStyle/>
          <a:p>
            <a:pPr algn="l">
              <a:lnSpc>
                <a:spcPts val="4105"/>
              </a:lnSpc>
              <a:spcBef>
                <a:spcPct val="0"/>
              </a:spcBef>
            </a:pPr>
            <a:r>
              <a:rPr lang="en-US" sz="2932" b="1" dirty="0">
                <a:latin typeface="Times New Roman" panose="02020603050405020304" pitchFamily="18" charset="0"/>
                <a:ea typeface="Archivo Black"/>
                <a:cs typeface="Times New Roman" panose="02020603050405020304" pitchFamily="18" charset="0"/>
                <a:sym typeface="Archivo Black"/>
              </a:rPr>
              <a:t>Key Takeaways: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Exponential EV Growth: Rapid EV adoption in Washington State due to environmental awareness and policies.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Popular EV Models: Tesla Model Y and X dominate, requiring chargers for high-end EVs.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Archivo Black"/>
                <a:cs typeface="Times New Roman" panose="02020603050405020304" pitchFamily="18" charset="0"/>
                <a:sym typeface="Archivo Black"/>
              </a:rPr>
              <a:t>Strategic Factors for Infrastructure Planning:</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Commercial Hubs: Supports urban/suburban users.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Highways: Key for long-distance travel.</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Airports/Ferry Terminals: High commuter and rideshare traffic.</a:t>
            </a:r>
            <a:br>
              <a:rPr lang="en-US" sz="2932" dirty="0">
                <a:latin typeface="Times New Roman" panose="02020603050405020304" pitchFamily="18" charset="0"/>
                <a:ea typeface="Inter"/>
                <a:cs typeface="Times New Roman" panose="02020603050405020304" pitchFamily="18" charset="0"/>
                <a:sym typeface="Inter"/>
              </a:rPr>
            </a:br>
            <a:endParaRPr lang="en-US" sz="2932" b="1" dirty="0">
              <a:latin typeface="Times New Roman" panose="02020603050405020304" pitchFamily="18" charset="0"/>
              <a:ea typeface="Inter"/>
              <a:cs typeface="Times New Roman" panose="02020603050405020304" pitchFamily="18" charset="0"/>
              <a:sym typeface="Inter"/>
            </a:endParaRPr>
          </a:p>
          <a:p>
            <a:pPr algn="l">
              <a:lnSpc>
                <a:spcPts val="4105"/>
              </a:lnSpc>
              <a:spcBef>
                <a:spcPct val="0"/>
              </a:spcBef>
            </a:pPr>
            <a:r>
              <a:rPr lang="en-US" sz="2932" b="1" dirty="0">
                <a:latin typeface="Times New Roman" panose="02020603050405020304" pitchFamily="18" charset="0"/>
                <a:ea typeface="Archivo Black"/>
                <a:cs typeface="Times New Roman" panose="02020603050405020304" pitchFamily="18" charset="0"/>
                <a:sym typeface="Archivo Black"/>
              </a:rPr>
              <a:t>Recommendations: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Expand chargers in underserved areas with high EV-to-charger ratios.</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Incorporate faster charging technologies for future compatibility.</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Partner with businesses for funding and placement.</a:t>
            </a:r>
          </a:p>
          <a:p>
            <a:pPr marL="457200" indent="-457200" algn="l">
              <a:lnSpc>
                <a:spcPts val="4105"/>
              </a:lnSpc>
              <a:spcBef>
                <a:spcPct val="0"/>
              </a:spcBef>
              <a:buFont typeface="Arial" panose="020B0604020202020204" pitchFamily="34" charset="0"/>
              <a:buChar char="•"/>
            </a:pPr>
            <a:r>
              <a:rPr lang="en-US" sz="2932" dirty="0">
                <a:latin typeface="Times New Roman" panose="02020603050405020304" pitchFamily="18" charset="0"/>
                <a:ea typeface="Inter"/>
                <a:cs typeface="Times New Roman" panose="02020603050405020304" pitchFamily="18" charset="0"/>
                <a:sym typeface="Inter"/>
              </a:rPr>
              <a:t>Conduct detailed city-level studies for precise strategies.</a:t>
            </a:r>
            <a:br>
              <a:rPr lang="en-US" sz="2932" dirty="0">
                <a:latin typeface="Times New Roman" panose="02020603050405020304" pitchFamily="18" charset="0"/>
                <a:ea typeface="Inter"/>
                <a:cs typeface="Times New Roman" panose="02020603050405020304" pitchFamily="18" charset="0"/>
                <a:sym typeface="Inter"/>
              </a:rPr>
            </a:br>
            <a:endParaRPr lang="en-US" sz="2932" dirty="0">
              <a:latin typeface="Times New Roman" panose="02020603050405020304" pitchFamily="18" charset="0"/>
              <a:ea typeface="Inter"/>
              <a:cs typeface="Times New Roman" panose="02020603050405020304" pitchFamily="18" charset="0"/>
              <a:sym typeface="Inter"/>
            </a:endParaRPr>
          </a:p>
          <a:p>
            <a:pPr algn="l">
              <a:lnSpc>
                <a:spcPts val="4105"/>
              </a:lnSpc>
              <a:spcBef>
                <a:spcPct val="0"/>
              </a:spcBef>
            </a:pPr>
            <a:r>
              <a:rPr lang="en-US" sz="2932" dirty="0">
                <a:latin typeface="Times New Roman" panose="02020603050405020304" pitchFamily="18" charset="0"/>
                <a:ea typeface="Archivo Black"/>
                <a:cs typeface="Times New Roman" panose="02020603050405020304" pitchFamily="18" charset="0"/>
                <a:sym typeface="Archivo Black"/>
              </a:rPr>
              <a:t>Outcome:</a:t>
            </a:r>
          </a:p>
          <a:p>
            <a:pPr algn="l">
              <a:lnSpc>
                <a:spcPts val="4105"/>
              </a:lnSpc>
              <a:spcBef>
                <a:spcPct val="0"/>
              </a:spcBef>
            </a:pPr>
            <a:r>
              <a:rPr lang="en-US" sz="2932" dirty="0">
                <a:latin typeface="Times New Roman" panose="02020603050405020304" pitchFamily="18" charset="0"/>
                <a:ea typeface="Inter"/>
                <a:cs typeface="Times New Roman" panose="02020603050405020304" pitchFamily="18" charset="0"/>
                <a:sym typeface="Inter"/>
              </a:rPr>
              <a:t>Invest strategically to position Washington State as a leader in transportation electrification.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IN"/>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IN"/>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47883" y="3695699"/>
            <a:ext cx="7811517" cy="4651659"/>
          </a:xfrm>
          <a:custGeom>
            <a:avLst/>
            <a:gdLst/>
            <a:ahLst/>
            <a:cxnLst/>
            <a:rect l="l" t="t" r="r" b="b"/>
            <a:pathLst>
              <a:path w="9153883" h="6407718">
                <a:moveTo>
                  <a:pt x="0" y="0"/>
                </a:moveTo>
                <a:lnTo>
                  <a:pt x="9153883" y="0"/>
                </a:lnTo>
                <a:lnTo>
                  <a:pt x="9153883" y="6407718"/>
                </a:lnTo>
                <a:lnTo>
                  <a:pt x="0" y="6407718"/>
                </a:lnTo>
                <a:lnTo>
                  <a:pt x="0" y="0"/>
                </a:lnTo>
                <a:close/>
              </a:path>
            </a:pathLst>
          </a:custGeom>
          <a:blipFill>
            <a:blip r:embed="rId3"/>
            <a:stretch>
              <a:fillRect/>
            </a:stretch>
          </a:blipFill>
        </p:spPr>
        <p:txBody>
          <a:bodyPr/>
          <a:lstStyle/>
          <a:p>
            <a:endParaRPr lang="en-IN" dirty="0"/>
          </a:p>
        </p:txBody>
      </p:sp>
      <p:sp>
        <p:nvSpPr>
          <p:cNvPr id="3" name="TextBox 3"/>
          <p:cNvSpPr txBox="1"/>
          <p:nvPr/>
        </p:nvSpPr>
        <p:spPr>
          <a:xfrm>
            <a:off x="152400" y="2628291"/>
            <a:ext cx="9918982" cy="7666329"/>
          </a:xfrm>
          <a:prstGeom prst="rect">
            <a:avLst/>
          </a:prstGeom>
        </p:spPr>
        <p:txBody>
          <a:bodyPr lIns="0" tIns="0" rIns="0" bIns="0" rtlCol="0" anchor="t">
            <a:spAutoFit/>
          </a:bodyPr>
          <a:lstStyle/>
          <a:p>
            <a:pPr marL="661834" lvl="1" indent="-330917" algn="l">
              <a:lnSpc>
                <a:spcPts val="4291"/>
              </a:lnSpc>
              <a:buFont typeface="Arial"/>
              <a:buChar char="•"/>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Federal Investments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The Biden-Harris Administration is expanding EV infrastructure with a $521 million grant for 9,200 charging ports across 29 states, doubling U.S. public chargers to over 192,000 under the Bipartisan Infrastructure Law.</a:t>
            </a:r>
          </a:p>
          <a:p>
            <a:pPr marL="661834" lvl="1" indent="-330917" algn="l">
              <a:lnSpc>
                <a:spcPts val="4291"/>
              </a:lnSpc>
              <a:buFont typeface="Arial"/>
              <a:buChar char="•"/>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State-Level Commitments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Washington State awarded $85 million in 2024 to build 5,000 EV chargers, focusing on equitable access for underserved communities.</a:t>
            </a:r>
          </a:p>
          <a:p>
            <a:pPr marL="661834" lvl="1" indent="-330917" algn="l">
              <a:lnSpc>
                <a:spcPts val="4291"/>
              </a:lnSpc>
              <a:buFont typeface="Arial"/>
              <a:buChar char="•"/>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NEVI Program in Washington</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Washington will receive $71 million over five years to establish fast-charging stations along major highways.</a:t>
            </a:r>
          </a:p>
          <a:p>
            <a:pPr marL="661834" lvl="1" indent="-330917" algn="l">
              <a:lnSpc>
                <a:spcPts val="4291"/>
              </a:lnSpc>
              <a:buFont typeface="Arial"/>
              <a:buChar char="•"/>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Automaker Commitments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Ford, GM, and Nissan are shifting to full EV production within the next decade, transforming transportation.</a:t>
            </a:r>
          </a:p>
          <a:p>
            <a:pPr algn="l">
              <a:lnSpc>
                <a:spcPts val="4291"/>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4" name="TextBox 4"/>
          <p:cNvSpPr txBox="1"/>
          <p:nvPr/>
        </p:nvSpPr>
        <p:spPr>
          <a:xfrm>
            <a:off x="7239000" y="1030330"/>
            <a:ext cx="9547124" cy="974434"/>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Motivation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07489" y="3651892"/>
            <a:ext cx="13873022" cy="6443231"/>
          </a:xfrm>
          <a:custGeom>
            <a:avLst/>
            <a:gdLst/>
            <a:ahLst/>
            <a:cxnLst/>
            <a:rect l="l" t="t" r="r" b="b"/>
            <a:pathLst>
              <a:path w="13873022" h="6443231">
                <a:moveTo>
                  <a:pt x="0" y="0"/>
                </a:moveTo>
                <a:lnTo>
                  <a:pt x="13873022" y="0"/>
                </a:lnTo>
                <a:lnTo>
                  <a:pt x="13873022" y="6443231"/>
                </a:lnTo>
                <a:lnTo>
                  <a:pt x="0" y="6443231"/>
                </a:lnTo>
                <a:lnTo>
                  <a:pt x="0" y="0"/>
                </a:lnTo>
                <a:close/>
              </a:path>
            </a:pathLst>
          </a:custGeom>
          <a:blipFill>
            <a:blip r:embed="rId3"/>
            <a:stretch>
              <a:fillRect t="-1095" b="-10327"/>
            </a:stretch>
          </a:blipFill>
        </p:spPr>
        <p:txBody>
          <a:bodyPr/>
          <a:lstStyle/>
          <a:p>
            <a:endParaRPr lang="en-IN"/>
          </a:p>
        </p:txBody>
      </p:sp>
      <p:sp>
        <p:nvSpPr>
          <p:cNvPr id="3" name="TextBox 3"/>
          <p:cNvSpPr txBox="1"/>
          <p:nvPr/>
        </p:nvSpPr>
        <p:spPr>
          <a:xfrm>
            <a:off x="6324600" y="952500"/>
            <a:ext cx="9547124" cy="2048125"/>
          </a:xfrm>
          <a:prstGeom prst="rect">
            <a:avLst/>
          </a:prstGeom>
        </p:spPr>
        <p:txBody>
          <a:bodyPr lIns="0" tIns="0" rIns="0" bIns="0" rtlCol="0" anchor="t">
            <a:spAutoFit/>
          </a:bodyPr>
          <a:lstStyle/>
          <a:p>
            <a:pPr algn="l">
              <a:lnSpc>
                <a:spcPts val="8165"/>
              </a:lnSpc>
            </a:pPr>
            <a:r>
              <a:rPr lang="en-US" sz="6000" u="sng" dirty="0">
                <a:solidFill>
                  <a:schemeClr val="bg2">
                    <a:lumMod val="50000"/>
                  </a:schemeClr>
                </a:solidFill>
                <a:latin typeface="Algerian" panose="04020705040A02060702" pitchFamily="82" charset="0"/>
                <a:ea typeface="Archivo Black"/>
                <a:cs typeface="Archivo Black"/>
                <a:sym typeface="Archivo Black"/>
              </a:rPr>
              <a:t>Business Goal</a:t>
            </a:r>
          </a:p>
          <a:p>
            <a:pPr algn="l">
              <a:lnSpc>
                <a:spcPts val="8165"/>
              </a:lnSpc>
              <a:spcBef>
                <a:spcPct val="0"/>
              </a:spcBef>
            </a:pPr>
            <a:endParaRPr lang="en-US" sz="6000" u="sng" dirty="0">
              <a:solidFill>
                <a:schemeClr val="bg2">
                  <a:lumMod val="50000"/>
                </a:schemeClr>
              </a:solidFill>
              <a:latin typeface="Algerian" panose="04020705040A02060702" pitchFamily="82" charset="0"/>
              <a:ea typeface="Archivo Black"/>
              <a:cs typeface="Archivo Black"/>
              <a:sym typeface="Archivo Black"/>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524000" y="2324099"/>
            <a:ext cx="15735300" cy="7384257"/>
          </a:xfrm>
          <a:custGeom>
            <a:avLst/>
            <a:gdLst/>
            <a:ahLst/>
            <a:cxnLst/>
            <a:rect l="l" t="t" r="r" b="b"/>
            <a:pathLst>
              <a:path w="16672277" h="9378156">
                <a:moveTo>
                  <a:pt x="0" y="0"/>
                </a:moveTo>
                <a:lnTo>
                  <a:pt x="16672277" y="0"/>
                </a:lnTo>
                <a:lnTo>
                  <a:pt x="16672277" y="9378155"/>
                </a:lnTo>
                <a:lnTo>
                  <a:pt x="0" y="9378155"/>
                </a:lnTo>
                <a:lnTo>
                  <a:pt x="0" y="0"/>
                </a:lnTo>
                <a:close/>
              </a:path>
            </a:pathLst>
          </a:custGeom>
          <a:blipFill>
            <a:blip r:embed="rId3"/>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295400" y="2857500"/>
            <a:ext cx="7463522" cy="4960461"/>
          </a:xfrm>
          <a:prstGeom prst="rect">
            <a:avLst/>
          </a:prstGeom>
        </p:spPr>
        <p:txBody>
          <a:bodyPr lIns="0" tIns="0" rIns="0" bIns="0" rtlCol="0" anchor="t">
            <a:spAutoFit/>
          </a:bodyPr>
          <a:lstStyle/>
          <a:p>
            <a:pPr algn="l">
              <a:lnSpc>
                <a:spcPts val="3930"/>
              </a:lnSpc>
            </a:pPr>
            <a:r>
              <a:rPr lang="en-US" sz="2800" b="1" u="sng"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Electric Vehicle Title and Registration Data</a:t>
            </a:r>
          </a:p>
          <a:p>
            <a:pPr algn="l">
              <a:lnSpc>
                <a:spcPts val="3930"/>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Source</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Data.gov (Washington State)</a:t>
            </a:r>
          </a:p>
          <a:p>
            <a:pPr algn="l">
              <a:lnSpc>
                <a:spcPts val="3930"/>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Time Period</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2010 to 2024</a:t>
            </a:r>
          </a:p>
          <a:p>
            <a:pPr algn="l">
              <a:lnSpc>
                <a:spcPts val="3930"/>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Total Records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1,048,576 title and registration transactions</a:t>
            </a:r>
          </a:p>
          <a:p>
            <a:pPr algn="l">
              <a:lnSpc>
                <a:spcPts val="3930"/>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Features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33 attributes related to electric vehicle registrations</a:t>
            </a:r>
          </a:p>
          <a:p>
            <a:pPr algn="l">
              <a:lnSpc>
                <a:spcPts val="3930"/>
              </a:lnSpc>
            </a:pPr>
            <a:r>
              <a:rPr lang="en-US" sz="2800" b="1" dirty="0" err="1">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Purpose</a:t>
            </a:r>
            <a:r>
              <a:rPr lang="en-US" sz="2800" dirty="0" err="1">
                <a:solidFill>
                  <a:schemeClr val="bg2">
                    <a:lumMod val="50000"/>
                  </a:schemeClr>
                </a:solidFill>
                <a:latin typeface="Times New Roman" panose="02020603050405020304" pitchFamily="18" charset="0"/>
                <a:ea typeface="Inter"/>
                <a:cs typeface="Times New Roman" panose="02020603050405020304" pitchFamily="18" charset="0"/>
                <a:sym typeface="Inter"/>
              </a:rPr>
              <a:t>:Track</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electric vehicle registrations over time to identify adoption trends by year and region </a:t>
            </a:r>
          </a:p>
          <a:p>
            <a:pPr algn="l">
              <a:lnSpc>
                <a:spcPts val="393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3" name="TextBox 3"/>
          <p:cNvSpPr txBox="1"/>
          <p:nvPr/>
        </p:nvSpPr>
        <p:spPr>
          <a:xfrm>
            <a:off x="6629400" y="952500"/>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Data Source</a:t>
            </a:r>
          </a:p>
        </p:txBody>
      </p:sp>
      <p:sp>
        <p:nvSpPr>
          <p:cNvPr id="4" name="TextBox 4"/>
          <p:cNvSpPr txBox="1"/>
          <p:nvPr/>
        </p:nvSpPr>
        <p:spPr>
          <a:xfrm>
            <a:off x="10247883" y="2794982"/>
            <a:ext cx="6558275" cy="5085495"/>
          </a:xfrm>
          <a:prstGeom prst="rect">
            <a:avLst/>
          </a:prstGeom>
        </p:spPr>
        <p:txBody>
          <a:bodyPr lIns="0" tIns="0" rIns="0" bIns="0" rtlCol="0" anchor="t">
            <a:spAutoFit/>
          </a:bodyPr>
          <a:lstStyle/>
          <a:p>
            <a:pPr algn="l">
              <a:lnSpc>
                <a:spcPts val="3957"/>
              </a:lnSpc>
            </a:pPr>
            <a:r>
              <a:rPr lang="en-US" sz="2800" b="1" u="sng"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Charging Station Data</a:t>
            </a:r>
          </a:p>
          <a:p>
            <a:pPr algn="l">
              <a:lnSpc>
                <a:spcPts val="3957"/>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Source</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National Renewable Energy Laboratory (NREL) API</a:t>
            </a:r>
          </a:p>
          <a:p>
            <a:pPr algn="l">
              <a:lnSpc>
                <a:spcPts val="3957"/>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Active Charging Stations</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 2,759 stations in Washington State as of 2024</a:t>
            </a:r>
          </a:p>
          <a:p>
            <a:pPr algn="l">
              <a:lnSpc>
                <a:spcPts val="3957"/>
              </a:lnSpc>
            </a:pPr>
            <a:r>
              <a:rPr lang="en-US" sz="2800" b="1" dirty="0">
                <a:solidFill>
                  <a:schemeClr val="bg2">
                    <a:lumMod val="50000"/>
                  </a:schemeClr>
                </a:solidFill>
                <a:latin typeface="Times New Roman" panose="02020603050405020304" pitchFamily="18" charset="0"/>
                <a:ea typeface="Inter Bold"/>
                <a:cs typeface="Times New Roman" panose="02020603050405020304" pitchFamily="18" charset="0"/>
                <a:sym typeface="Inter Bold"/>
              </a:rPr>
              <a:t>Purpose</a:t>
            </a: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a:t>
            </a:r>
          </a:p>
          <a:p>
            <a:pPr algn="l">
              <a:lnSpc>
                <a:spcPts val="3957"/>
              </a:lnSpc>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Assess the adequacy of charging infrastructure relative to the growth in EV registrations.</a:t>
            </a:r>
          </a:p>
          <a:p>
            <a:pPr algn="l">
              <a:lnSpc>
                <a:spcPts val="3957"/>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 y="2536306"/>
            <a:ext cx="10896600" cy="6874394"/>
          </a:xfrm>
          <a:custGeom>
            <a:avLst/>
            <a:gdLst/>
            <a:ahLst/>
            <a:cxnLst/>
            <a:rect l="l" t="t" r="r" b="b"/>
            <a:pathLst>
              <a:path w="11276653" h="4045499">
                <a:moveTo>
                  <a:pt x="0" y="0"/>
                </a:moveTo>
                <a:lnTo>
                  <a:pt x="11276653" y="0"/>
                </a:lnTo>
                <a:lnTo>
                  <a:pt x="11276653" y="4045499"/>
                </a:lnTo>
                <a:lnTo>
                  <a:pt x="0" y="4045499"/>
                </a:lnTo>
                <a:lnTo>
                  <a:pt x="0" y="0"/>
                </a:lnTo>
                <a:close/>
              </a:path>
            </a:pathLst>
          </a:custGeom>
          <a:blipFill>
            <a:blip r:embed="rId2"/>
            <a:stretch>
              <a:fillRect/>
            </a:stretch>
          </a:blipFill>
        </p:spPr>
        <p:txBody>
          <a:bodyPr/>
          <a:lstStyle/>
          <a:p>
            <a:endParaRPr lang="en-IN"/>
          </a:p>
        </p:txBody>
      </p:sp>
      <p:sp>
        <p:nvSpPr>
          <p:cNvPr id="3" name="Freeform 3"/>
          <p:cNvSpPr/>
          <p:nvPr/>
        </p:nvSpPr>
        <p:spPr>
          <a:xfrm>
            <a:off x="10896600" y="2536304"/>
            <a:ext cx="7539021" cy="6874393"/>
          </a:xfrm>
          <a:custGeom>
            <a:avLst/>
            <a:gdLst/>
            <a:ahLst/>
            <a:cxnLst/>
            <a:rect l="l" t="t" r="r" b="b"/>
            <a:pathLst>
              <a:path w="7539021" h="6059488">
                <a:moveTo>
                  <a:pt x="0" y="0"/>
                </a:moveTo>
                <a:lnTo>
                  <a:pt x="7539020" y="0"/>
                </a:lnTo>
                <a:lnTo>
                  <a:pt x="7539020" y="6059488"/>
                </a:lnTo>
                <a:lnTo>
                  <a:pt x="0" y="6059488"/>
                </a:lnTo>
                <a:lnTo>
                  <a:pt x="0" y="0"/>
                </a:lnTo>
                <a:close/>
              </a:path>
            </a:pathLst>
          </a:custGeom>
          <a:blipFill>
            <a:blip r:embed="rId3"/>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14400" y="2019301"/>
            <a:ext cx="8229600" cy="4724400"/>
          </a:xfrm>
          <a:custGeom>
            <a:avLst/>
            <a:gdLst/>
            <a:ahLst/>
            <a:cxnLst/>
            <a:rect l="l" t="t" r="r" b="b"/>
            <a:pathLst>
              <a:path w="7238505" h="5437927">
                <a:moveTo>
                  <a:pt x="0" y="0"/>
                </a:moveTo>
                <a:lnTo>
                  <a:pt x="7238505" y="0"/>
                </a:lnTo>
                <a:lnTo>
                  <a:pt x="7238505" y="5437927"/>
                </a:lnTo>
                <a:lnTo>
                  <a:pt x="0" y="5437927"/>
                </a:lnTo>
                <a:lnTo>
                  <a:pt x="0" y="0"/>
                </a:lnTo>
                <a:close/>
              </a:path>
            </a:pathLst>
          </a:custGeom>
          <a:blipFill>
            <a:blip r:embed="rId3"/>
            <a:stretch>
              <a:fillRect/>
            </a:stretch>
          </a:blipFill>
        </p:spPr>
        <p:txBody>
          <a:bodyPr/>
          <a:lstStyle/>
          <a:p>
            <a:endParaRPr lang="en-IN"/>
          </a:p>
        </p:txBody>
      </p:sp>
      <p:sp>
        <p:nvSpPr>
          <p:cNvPr id="3" name="Freeform 3"/>
          <p:cNvSpPr/>
          <p:nvPr/>
        </p:nvSpPr>
        <p:spPr>
          <a:xfrm>
            <a:off x="9337897" y="2019300"/>
            <a:ext cx="8771638" cy="4892087"/>
          </a:xfrm>
          <a:custGeom>
            <a:avLst/>
            <a:gdLst/>
            <a:ahLst/>
            <a:cxnLst/>
            <a:rect l="l" t="t" r="r" b="b"/>
            <a:pathLst>
              <a:path w="9253021" h="6118560">
                <a:moveTo>
                  <a:pt x="0" y="0"/>
                </a:moveTo>
                <a:lnTo>
                  <a:pt x="9253021" y="0"/>
                </a:lnTo>
                <a:lnTo>
                  <a:pt x="9253021" y="6118560"/>
                </a:lnTo>
                <a:lnTo>
                  <a:pt x="0" y="611856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5715000" y="90894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Data Exploration</a:t>
            </a:r>
          </a:p>
        </p:txBody>
      </p:sp>
      <p:sp>
        <p:nvSpPr>
          <p:cNvPr id="5" name="TextBox 5"/>
          <p:cNvSpPr txBox="1"/>
          <p:nvPr/>
        </p:nvSpPr>
        <p:spPr>
          <a:xfrm>
            <a:off x="566259" y="7142382"/>
            <a:ext cx="8771638" cy="3200363"/>
          </a:xfrm>
          <a:prstGeom prst="rect">
            <a:avLst/>
          </a:prstGeom>
        </p:spPr>
        <p:txBody>
          <a:bodyPr lIns="0" tIns="0" rIns="0" bIns="0" rtlCol="0" anchor="t">
            <a:spAutoFit/>
          </a:bodyPr>
          <a:lstStyle/>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Battery Electric Vehicles (BEV) (75% of data): Fully electric, powered by batteries, and require charging from an electric source.</a:t>
            </a:r>
          </a:p>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Plug-in Hybrid Electric Vehicles (PHEV) (24% of data): Combine a battery-powered motor and a gasoline/diesel engine, and can be charged via an electric source.</a:t>
            </a:r>
          </a:p>
          <a:p>
            <a:pPr algn="l">
              <a:lnSpc>
                <a:spcPts val="356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6" name="TextBox 6"/>
          <p:cNvSpPr txBox="1"/>
          <p:nvPr/>
        </p:nvSpPr>
        <p:spPr>
          <a:xfrm>
            <a:off x="9337897" y="6911388"/>
            <a:ext cx="8771638" cy="3662349"/>
          </a:xfrm>
          <a:prstGeom prst="rect">
            <a:avLst/>
          </a:prstGeom>
        </p:spPr>
        <p:txBody>
          <a:bodyPr lIns="0" tIns="0" rIns="0" bIns="0" rtlCol="0" anchor="t">
            <a:spAutoFit/>
          </a:bodyPr>
          <a:lstStyle/>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EV growth in Washington State has followed an exponential trend from 2010 to 2024, with strong demand signaling robust investment opportunities in EV infrastructure.</a:t>
            </a:r>
          </a:p>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A 6-month rolling average confirms consistent demand growth, supporting a stable market for EV charging companies.</a:t>
            </a:r>
          </a:p>
          <a:p>
            <a:pPr algn="l">
              <a:lnSpc>
                <a:spcPts val="356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35969" y="2305913"/>
            <a:ext cx="8567177" cy="5050240"/>
          </a:xfrm>
          <a:custGeom>
            <a:avLst/>
            <a:gdLst/>
            <a:ahLst/>
            <a:cxnLst/>
            <a:rect l="l" t="t" r="r" b="b"/>
            <a:pathLst>
              <a:path w="8704618" h="5832094">
                <a:moveTo>
                  <a:pt x="0" y="0"/>
                </a:moveTo>
                <a:lnTo>
                  <a:pt x="8704617" y="0"/>
                </a:lnTo>
                <a:lnTo>
                  <a:pt x="8704617" y="5832094"/>
                </a:lnTo>
                <a:lnTo>
                  <a:pt x="0" y="5832094"/>
                </a:lnTo>
                <a:lnTo>
                  <a:pt x="0" y="0"/>
                </a:lnTo>
                <a:close/>
              </a:path>
            </a:pathLst>
          </a:custGeom>
          <a:blipFill>
            <a:blip r:embed="rId3"/>
            <a:stretch>
              <a:fillRect/>
            </a:stretch>
          </a:blipFill>
        </p:spPr>
        <p:txBody>
          <a:bodyPr/>
          <a:lstStyle/>
          <a:p>
            <a:endParaRPr lang="en-IN"/>
          </a:p>
        </p:txBody>
      </p:sp>
      <p:sp>
        <p:nvSpPr>
          <p:cNvPr id="3" name="Freeform 3"/>
          <p:cNvSpPr/>
          <p:nvPr/>
        </p:nvSpPr>
        <p:spPr>
          <a:xfrm>
            <a:off x="9507607" y="2476499"/>
            <a:ext cx="8146655" cy="4879653"/>
          </a:xfrm>
          <a:custGeom>
            <a:avLst/>
            <a:gdLst/>
            <a:ahLst/>
            <a:cxnLst/>
            <a:rect l="l" t="t" r="r" b="b"/>
            <a:pathLst>
              <a:path w="9397173" h="5720529">
                <a:moveTo>
                  <a:pt x="0" y="0"/>
                </a:moveTo>
                <a:lnTo>
                  <a:pt x="9397173" y="0"/>
                </a:lnTo>
                <a:lnTo>
                  <a:pt x="9397173" y="5720528"/>
                </a:lnTo>
                <a:lnTo>
                  <a:pt x="0" y="5720528"/>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633738" y="7356153"/>
            <a:ext cx="8771638" cy="3200363"/>
          </a:xfrm>
          <a:prstGeom prst="rect">
            <a:avLst/>
          </a:prstGeom>
        </p:spPr>
        <p:txBody>
          <a:bodyPr lIns="0" tIns="0" rIns="0" bIns="0" rtlCol="0" anchor="t">
            <a:spAutoFit/>
          </a:bodyPr>
          <a:lstStyle/>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King County leads in EV adoption with the highest growth rate, driven by Seattle's population and significant contribution to statewide numbers.</a:t>
            </a:r>
          </a:p>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Other counties like Snohomish and Pierce show slower growth, highlighting the need for targeted strategies to boost regional EV adoption.</a:t>
            </a:r>
          </a:p>
          <a:p>
            <a:pPr algn="l">
              <a:lnSpc>
                <a:spcPts val="356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6" name="TextBox 6"/>
          <p:cNvSpPr txBox="1"/>
          <p:nvPr/>
        </p:nvSpPr>
        <p:spPr>
          <a:xfrm>
            <a:off x="9405376" y="7356153"/>
            <a:ext cx="8771638" cy="3200363"/>
          </a:xfrm>
          <a:prstGeom prst="rect">
            <a:avLst/>
          </a:prstGeom>
        </p:spPr>
        <p:txBody>
          <a:bodyPr lIns="0" tIns="0" rIns="0" bIns="0" rtlCol="0" anchor="t">
            <a:spAutoFit/>
          </a:bodyPr>
          <a:lstStyle/>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Urban areas like Seattle and King County have dense charger networks, while rural and eastern Washington need expansion to meet EV demand.</a:t>
            </a:r>
          </a:p>
          <a:p>
            <a:pPr marL="549119" lvl="1" indent="-274560" algn="l">
              <a:lnSpc>
                <a:spcPts val="3560"/>
              </a:lnSpc>
              <a:buFont typeface="Arial"/>
              <a:buChar char="•"/>
            </a:pPr>
            <a:r>
              <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rPr>
              <a:t>Investment opportunities exist in underserved areas and high-traffic corridors, with a focus on improving charger availability and accessibility statewide.</a:t>
            </a:r>
          </a:p>
          <a:p>
            <a:pPr algn="l">
              <a:lnSpc>
                <a:spcPts val="3560"/>
              </a:lnSpc>
            </a:pPr>
            <a:endParaRPr lang="en-US" sz="2800" dirty="0">
              <a:solidFill>
                <a:schemeClr val="bg2">
                  <a:lumMod val="50000"/>
                </a:schemeClr>
              </a:solidFill>
              <a:latin typeface="Times New Roman" panose="02020603050405020304" pitchFamily="18" charset="0"/>
              <a:ea typeface="Inter"/>
              <a:cs typeface="Times New Roman" panose="02020603050405020304" pitchFamily="18" charset="0"/>
              <a:sym typeface="Inter"/>
            </a:endParaRPr>
          </a:p>
        </p:txBody>
      </p:sp>
      <p:sp>
        <p:nvSpPr>
          <p:cNvPr id="7" name="TextBox 4">
            <a:extLst>
              <a:ext uri="{FF2B5EF4-FFF2-40B4-BE49-F238E27FC236}">
                <a16:creationId xmlns:a16="http://schemas.microsoft.com/office/drawing/2014/main" id="{E42F475C-A216-F35F-ED77-5FD5312CA165}"/>
              </a:ext>
            </a:extLst>
          </p:cNvPr>
          <p:cNvSpPr txBox="1"/>
          <p:nvPr/>
        </p:nvSpPr>
        <p:spPr>
          <a:xfrm>
            <a:off x="5715000" y="908941"/>
            <a:ext cx="9547124" cy="994861"/>
          </a:xfrm>
          <a:prstGeom prst="rect">
            <a:avLst/>
          </a:prstGeom>
        </p:spPr>
        <p:txBody>
          <a:bodyPr lIns="0" tIns="0" rIns="0" bIns="0" rtlCol="0" anchor="t">
            <a:spAutoFit/>
          </a:bodyPr>
          <a:lstStyle/>
          <a:p>
            <a:pPr algn="l">
              <a:lnSpc>
                <a:spcPts val="8165"/>
              </a:lnSpc>
              <a:spcBef>
                <a:spcPct val="0"/>
              </a:spcBef>
            </a:pPr>
            <a:r>
              <a:rPr lang="en-US" sz="6000" u="sng" dirty="0">
                <a:solidFill>
                  <a:schemeClr val="bg2">
                    <a:lumMod val="50000"/>
                  </a:schemeClr>
                </a:solidFill>
                <a:latin typeface="Algerian" panose="04020705040A02060702" pitchFamily="82" charset="0"/>
                <a:ea typeface="Archivo Black"/>
                <a:cs typeface="Archivo Black"/>
                <a:sym typeface="Archivo Black"/>
              </a:rPr>
              <a:t>Data Exploration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171</TotalTime>
  <Words>3403</Words>
  <Application>Microsoft Macintosh PowerPoint</Application>
  <PresentationFormat>Custom</PresentationFormat>
  <Paragraphs>204</Paragraphs>
  <Slides>28</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Times New Roman</vt:lpstr>
      <vt:lpstr>Algerian</vt:lpstr>
      <vt:lpstr>Century Gothic</vt:lpstr>
      <vt:lpstr>-webkit-standard</vt:lpstr>
      <vt:lpstr>Cormorant Garamond Bold Italics</vt:lpstr>
      <vt:lpstr>Aptos</vt:lpstr>
      <vt:lpstr>Arial</vt:lpstr>
      <vt:lpstr>Vapor Trail</vt:lpstr>
      <vt:lpstr>1_Vapor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Beige Cream Brand Proposal Presentation</dc:title>
  <cp:lastModifiedBy>Aruna Jithesh</cp:lastModifiedBy>
  <cp:revision>12</cp:revision>
  <dcterms:created xsi:type="dcterms:W3CDTF">2006-08-16T00:00:00Z</dcterms:created>
  <dcterms:modified xsi:type="dcterms:W3CDTF">2024-12-03T06:44:20Z</dcterms:modified>
  <dc:identifier>DAGXpxkKXgU</dc:identifier>
</cp:coreProperties>
</file>